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942" r:id="rId2"/>
  </p:sldMasterIdLst>
  <p:notesMasterIdLst>
    <p:notesMasterId r:id="rId24"/>
  </p:notesMasterIdLst>
  <p:handoutMasterIdLst>
    <p:handoutMasterId r:id="rId25"/>
  </p:handoutMasterIdLst>
  <p:sldIdLst>
    <p:sldId id="263" r:id="rId3"/>
    <p:sldId id="350" r:id="rId4"/>
    <p:sldId id="351" r:id="rId5"/>
    <p:sldId id="338" r:id="rId6"/>
    <p:sldId id="328" r:id="rId7"/>
    <p:sldId id="326" r:id="rId8"/>
    <p:sldId id="342" r:id="rId9"/>
    <p:sldId id="329" r:id="rId10"/>
    <p:sldId id="1705" r:id="rId11"/>
    <p:sldId id="347" r:id="rId12"/>
    <p:sldId id="1706" r:id="rId13"/>
    <p:sldId id="349" r:id="rId14"/>
    <p:sldId id="336" r:id="rId15"/>
    <p:sldId id="1707" r:id="rId16"/>
    <p:sldId id="1702" r:id="rId17"/>
    <p:sldId id="1701" r:id="rId18"/>
    <p:sldId id="348" r:id="rId19"/>
    <p:sldId id="1704" r:id="rId20"/>
    <p:sldId id="1703" r:id="rId21"/>
    <p:sldId id="1708" r:id="rId22"/>
    <p:sldId id="269" r:id="rId23"/>
  </p:sldIdLst>
  <p:sldSz cx="9144000" cy="5143500" type="screen16x9"/>
  <p:notesSz cx="6950075" cy="9236075"/>
  <p:defaultTextStyle>
    <a:defPPr>
      <a:defRPr lang="en-US"/>
    </a:defPPr>
    <a:lvl1pPr algn="l" defTabSz="457200" rtl="0" fontAlgn="base">
      <a:spcBef>
        <a:spcPct val="0"/>
      </a:spcBef>
      <a:spcAft>
        <a:spcPct val="0"/>
      </a:spcAft>
      <a:defRPr kern="1200">
        <a:solidFill>
          <a:schemeClr val="tx1"/>
        </a:solidFill>
        <a:latin typeface="Palatino"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Palatino"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Palatino"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Palatino"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Palatino" charset="0"/>
        <a:ea typeface="MS PGothic" pitchFamily="34" charset="-128"/>
        <a:cs typeface="+mn-cs"/>
      </a:defRPr>
    </a:lvl5pPr>
    <a:lvl6pPr marL="2286000" algn="l" defTabSz="914400" rtl="0" eaLnBrk="1" latinLnBrk="0" hangingPunct="1">
      <a:defRPr kern="1200">
        <a:solidFill>
          <a:schemeClr val="tx1"/>
        </a:solidFill>
        <a:latin typeface="Palatino" charset="0"/>
        <a:ea typeface="MS PGothic" pitchFamily="34" charset="-128"/>
        <a:cs typeface="+mn-cs"/>
      </a:defRPr>
    </a:lvl6pPr>
    <a:lvl7pPr marL="2743200" algn="l" defTabSz="914400" rtl="0" eaLnBrk="1" latinLnBrk="0" hangingPunct="1">
      <a:defRPr kern="1200">
        <a:solidFill>
          <a:schemeClr val="tx1"/>
        </a:solidFill>
        <a:latin typeface="Palatino" charset="0"/>
        <a:ea typeface="MS PGothic" pitchFamily="34" charset="-128"/>
        <a:cs typeface="+mn-cs"/>
      </a:defRPr>
    </a:lvl7pPr>
    <a:lvl8pPr marL="3200400" algn="l" defTabSz="914400" rtl="0" eaLnBrk="1" latinLnBrk="0" hangingPunct="1">
      <a:defRPr kern="1200">
        <a:solidFill>
          <a:schemeClr val="tx1"/>
        </a:solidFill>
        <a:latin typeface="Palatino" charset="0"/>
        <a:ea typeface="MS PGothic" pitchFamily="34" charset="-128"/>
        <a:cs typeface="+mn-cs"/>
      </a:defRPr>
    </a:lvl8pPr>
    <a:lvl9pPr marL="3657600" algn="l" defTabSz="914400" rtl="0" eaLnBrk="1" latinLnBrk="0" hangingPunct="1">
      <a:defRPr kern="1200">
        <a:solidFill>
          <a:schemeClr val="tx1"/>
        </a:solidFill>
        <a:latin typeface="Palatino"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Manolis" initials="JM" lastIdx="14" clrIdx="0">
    <p:extLst>
      <p:ext uri="{19B8F6BF-5375-455C-9EA6-DF929625EA0E}">
        <p15:presenceInfo xmlns:p15="http://schemas.microsoft.com/office/powerpoint/2012/main" userId="Jim Manol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00"/>
    <a:srgbClr val="FFE945"/>
    <a:srgbClr val="FFF485"/>
    <a:srgbClr val="FFE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autoAdjust="0"/>
    <p:restoredTop sz="75420" autoAdjust="0"/>
  </p:normalViewPr>
  <p:slideViewPr>
    <p:cSldViewPr snapToGrid="0" snapToObjects="1">
      <p:cViewPr varScale="1">
        <p:scale>
          <a:sx n="110" d="100"/>
          <a:sy n="110" d="100"/>
        </p:scale>
        <p:origin x="1566"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28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1429" tIns="45714" rIns="91429" bIns="45714"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wrap="square" lIns="91429" tIns="45714" rIns="91429" bIns="45714" numCol="1" anchor="t" anchorCtr="0" compatLnSpc="1">
            <a:prstTxWarp prst="textNoShape">
              <a:avLst/>
            </a:prstTxWarp>
          </a:bodyPr>
          <a:lstStyle>
            <a:lvl1pPr algn="r">
              <a:defRPr sz="1200">
                <a:latin typeface="Calibri" pitchFamily="34" charset="0"/>
              </a:defRPr>
            </a:lvl1pPr>
          </a:lstStyle>
          <a:p>
            <a:pPr>
              <a:defRPr/>
            </a:pPr>
            <a:fld id="{00D3C2F0-3DAC-457B-BD5B-4094DBD3F124}" type="datetime1">
              <a:rPr lang="en-US" altLang="en-US"/>
              <a:pPr>
                <a:defRPr/>
              </a:pPr>
              <a:t>7/16/2019</a:t>
            </a:fld>
            <a:endParaRPr lang="en-US" altLang="en-US"/>
          </a:p>
        </p:txBody>
      </p:sp>
      <p:sp>
        <p:nvSpPr>
          <p:cNvPr id="4" name="Footer Placeholder 3"/>
          <p:cNvSpPr>
            <a:spLocks noGrp="1"/>
          </p:cNvSpPr>
          <p:nvPr>
            <p:ph type="ftr" sz="quarter" idx="2"/>
          </p:nvPr>
        </p:nvSpPr>
        <p:spPr>
          <a:xfrm>
            <a:off x="0" y="8772669"/>
            <a:ext cx="3011699" cy="461804"/>
          </a:xfrm>
          <a:prstGeom prst="rect">
            <a:avLst/>
          </a:prstGeom>
        </p:spPr>
        <p:txBody>
          <a:bodyPr vert="horz" lIns="91429" tIns="45714" rIns="91429" bIns="45714"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36768" y="8772669"/>
            <a:ext cx="3011699" cy="461804"/>
          </a:xfrm>
          <a:prstGeom prst="rect">
            <a:avLst/>
          </a:prstGeom>
        </p:spPr>
        <p:txBody>
          <a:bodyPr vert="horz" wrap="square" lIns="91429" tIns="45714" rIns="91429" bIns="45714" numCol="1" anchor="b" anchorCtr="0" compatLnSpc="1">
            <a:prstTxWarp prst="textNoShape">
              <a:avLst/>
            </a:prstTxWarp>
          </a:bodyPr>
          <a:lstStyle>
            <a:lvl1pPr algn="r">
              <a:defRPr sz="1200">
                <a:latin typeface="Calibri" pitchFamily="34" charset="0"/>
              </a:defRPr>
            </a:lvl1pPr>
          </a:lstStyle>
          <a:p>
            <a:pPr>
              <a:defRPr/>
            </a:pPr>
            <a:fld id="{015926E8-711F-4112-BF78-D4377A0542F8}" type="slidenum">
              <a:rPr lang="en-US" altLang="en-US"/>
              <a:pPr>
                <a:defRPr/>
              </a:pPr>
              <a:t>‹#›</a:t>
            </a:fld>
            <a:endParaRPr lang="en-US" altLang="en-US"/>
          </a:p>
        </p:txBody>
      </p:sp>
    </p:spTree>
    <p:extLst>
      <p:ext uri="{BB962C8B-B14F-4D97-AF65-F5344CB8AC3E}">
        <p14:creationId xmlns:p14="http://schemas.microsoft.com/office/powerpoint/2010/main" val="7680933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1429" tIns="45714" rIns="91429" bIns="45714"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36768" y="0"/>
            <a:ext cx="3011699" cy="461804"/>
          </a:xfrm>
          <a:prstGeom prst="rect">
            <a:avLst/>
          </a:prstGeom>
        </p:spPr>
        <p:txBody>
          <a:bodyPr vert="horz" wrap="square" lIns="91429" tIns="45714" rIns="91429" bIns="45714" numCol="1" anchor="t" anchorCtr="0" compatLnSpc="1">
            <a:prstTxWarp prst="textNoShape">
              <a:avLst/>
            </a:prstTxWarp>
          </a:bodyPr>
          <a:lstStyle>
            <a:lvl1pPr algn="r">
              <a:defRPr sz="1200">
                <a:latin typeface="Calibri" pitchFamily="34" charset="0"/>
              </a:defRPr>
            </a:lvl1pPr>
          </a:lstStyle>
          <a:p>
            <a:pPr>
              <a:defRPr/>
            </a:pPr>
            <a:fld id="{A9E0B05A-31A0-4B4F-836D-5ECAE8A510BD}" type="datetime1">
              <a:rPr lang="en-US" altLang="en-US"/>
              <a:pPr>
                <a:defRPr/>
              </a:pPr>
              <a:t>7/16/2019</a:t>
            </a:fld>
            <a:endParaRPr lang="en-US" altLang="en-US"/>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1429" tIns="45714" rIns="91429" bIns="45714" rtlCol="0" anchor="ctr"/>
          <a:lstStyle/>
          <a:p>
            <a:pPr lvl="0"/>
            <a:endParaRPr lang="en-US" noProof="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1429" tIns="45714" rIns="91429" bIns="4571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1429" tIns="45714" rIns="91429" bIns="45714"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wrap="square" lIns="91429" tIns="45714" rIns="91429" bIns="45714" numCol="1" anchor="b" anchorCtr="0" compatLnSpc="1">
            <a:prstTxWarp prst="textNoShape">
              <a:avLst/>
            </a:prstTxWarp>
          </a:bodyPr>
          <a:lstStyle>
            <a:lvl1pPr algn="r">
              <a:defRPr sz="1200">
                <a:latin typeface="Calibri" pitchFamily="34" charset="0"/>
              </a:defRPr>
            </a:lvl1pPr>
          </a:lstStyle>
          <a:p>
            <a:pPr>
              <a:defRPr/>
            </a:pPr>
            <a:fld id="{8495BE8D-B4A8-4CD4-8045-C69CEA20A0F6}" type="slidenum">
              <a:rPr lang="en-US" altLang="en-US"/>
              <a:pPr>
                <a:defRPr/>
              </a:pPr>
              <a:t>‹#›</a:t>
            </a:fld>
            <a:endParaRPr lang="en-US" altLang="en-US"/>
          </a:p>
        </p:txBody>
      </p:sp>
    </p:spTree>
    <p:extLst>
      <p:ext uri="{BB962C8B-B14F-4D97-AF65-F5344CB8AC3E}">
        <p14:creationId xmlns:p14="http://schemas.microsoft.com/office/powerpoint/2010/main" val="366837393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95BE8D-B4A8-4CD4-8045-C69CEA20A0F6}" type="slidenum">
              <a:rPr lang="en-US" altLang="en-US" smtClean="0"/>
              <a:pPr>
                <a:defRPr/>
              </a:pPr>
              <a:t>1</a:t>
            </a:fld>
            <a:endParaRPr lang="en-US" altLang="en-US"/>
          </a:p>
        </p:txBody>
      </p:sp>
    </p:spTree>
    <p:extLst>
      <p:ext uri="{BB962C8B-B14F-4D97-AF65-F5344CB8AC3E}">
        <p14:creationId xmlns:p14="http://schemas.microsoft.com/office/powerpoint/2010/main" val="1484763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95BE8D-B4A8-4CD4-8045-C69CEA20A0F6}" type="slidenum">
              <a:rPr lang="en-US" altLang="en-US" smtClean="0"/>
              <a:pPr>
                <a:defRPr/>
              </a:pPr>
              <a:t>12</a:t>
            </a:fld>
            <a:endParaRPr lang="en-US" altLang="en-US"/>
          </a:p>
        </p:txBody>
      </p:sp>
    </p:spTree>
    <p:extLst>
      <p:ext uri="{BB962C8B-B14F-4D97-AF65-F5344CB8AC3E}">
        <p14:creationId xmlns:p14="http://schemas.microsoft.com/office/powerpoint/2010/main" val="2767245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Bright Blue layers have the full statewide extent </a:t>
            </a:r>
            <a:r>
              <a:rPr lang="en-US" dirty="0"/>
              <a:t/>
            </a:r>
            <a:br>
              <a:rPr lang="en-US" dirty="0"/>
            </a:br>
            <a:r>
              <a:rPr lang="en-US" dirty="0">
                <a:effectLst/>
              </a:rPr>
              <a:t>“Strategy” classification of watersheds based on : </a:t>
            </a:r>
            <a:r>
              <a:rPr lang="en-US" dirty="0"/>
              <a:t/>
            </a:r>
            <a:br>
              <a:rPr lang="en-US" dirty="0"/>
            </a:br>
            <a:r>
              <a:rPr lang="en-US" dirty="0">
                <a:effectLst/>
              </a:rPr>
              <a:t>- 75% perennial protected land  threshold - Location on water quality spectrum (impaired to high water quality) - Conversion risk (Ag &amp; Development) - Trend (water quality, irrigation/water use, drainage, or other threats) - Importance to people (downstream users, economic/recreation/ecosystem service value, proximity to the Twin Cities users or community Drinking Water supply) </a:t>
            </a:r>
          </a:p>
          <a:p>
            <a:r>
              <a:rPr lang="en-US" sz="1200" dirty="0">
                <a:solidFill>
                  <a:schemeClr val="bg1"/>
                </a:solidFill>
                <a:latin typeface="Arial" panose="020B0604020202020204" pitchFamily="34" charset="0"/>
                <a:cs typeface="Arial" panose="020B0604020202020204" pitchFamily="34" charset="0"/>
              </a:rPr>
              <a:t>Noteworthy:</a:t>
            </a:r>
          </a:p>
          <a:p>
            <a:pPr marL="342900" indent="-342900">
              <a:buFont typeface="+mj-lt"/>
              <a:buAutoNum type="arabicPeriod"/>
            </a:pPr>
            <a:r>
              <a:rPr lang="en-US" sz="1200" dirty="0">
                <a:solidFill>
                  <a:schemeClr val="bg1"/>
                </a:solidFill>
                <a:latin typeface="Arial" panose="020B0604020202020204" pitchFamily="34" charset="0"/>
                <a:cs typeface="Arial" panose="020B0604020202020204" pitchFamily="34" charset="0"/>
              </a:rPr>
              <a:t>High scores for some already highly developed lands, e.g. metro areas, Rum: due to the Drinking water weights</a:t>
            </a:r>
          </a:p>
          <a:p>
            <a:pPr marL="342900" indent="-342900">
              <a:buFont typeface="+mj-lt"/>
              <a:buAutoNum type="arabicPeriod"/>
            </a:pPr>
            <a:r>
              <a:rPr lang="en-US" sz="1200" dirty="0">
                <a:solidFill>
                  <a:schemeClr val="bg1"/>
                </a:solidFill>
                <a:latin typeface="Arial" panose="020B0604020202020204" pitchFamily="34" charset="0"/>
                <a:cs typeface="Arial" panose="020B0604020202020204" pitchFamily="34" charset="0"/>
              </a:rPr>
              <a:t>High values in the BLA and large lakes because of </a:t>
            </a:r>
            <a:r>
              <a:rPr lang="en-US" sz="1200" dirty="0" err="1">
                <a:solidFill>
                  <a:schemeClr val="bg1"/>
                </a:solidFill>
                <a:latin typeface="Arial" panose="020B0604020202020204" pitchFamily="34" charset="0"/>
                <a:cs typeface="Arial" panose="020B0604020202020204" pitchFamily="34" charset="0"/>
              </a:rPr>
              <a:t>shoreland</a:t>
            </a:r>
            <a:endParaRPr lang="en-US" sz="1200"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US" sz="1200" dirty="0">
                <a:solidFill>
                  <a:schemeClr val="bg1"/>
                </a:solidFill>
                <a:latin typeface="Arial" panose="020B0604020202020204" pitchFamily="34" charset="0"/>
                <a:cs typeface="Arial" panose="020B0604020202020204" pitchFamily="34" charset="0"/>
              </a:rPr>
              <a:t>High values for Lake Alex, western Mille Lacs, Mississippi headwaters</a:t>
            </a:r>
          </a:p>
          <a:p>
            <a:pPr marL="342900" indent="-342900">
              <a:buFont typeface="+mj-lt"/>
              <a:buAutoNum type="arabicPeriod"/>
            </a:pPr>
            <a:endParaRPr lang="en-US" sz="1200" dirty="0">
              <a:solidFill>
                <a:schemeClr val="bg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495BE8D-B4A8-4CD4-8045-C69CEA20A0F6}" type="slidenum">
              <a:rPr lang="en-US" altLang="en-US" smtClean="0"/>
              <a:pPr>
                <a:defRPr/>
              </a:pPr>
              <a:t>13</a:t>
            </a:fld>
            <a:endParaRPr lang="en-US" altLang="en-US"/>
          </a:p>
        </p:txBody>
      </p:sp>
    </p:spTree>
    <p:extLst>
      <p:ext uri="{BB962C8B-B14F-4D97-AF65-F5344CB8AC3E}">
        <p14:creationId xmlns:p14="http://schemas.microsoft.com/office/powerpoint/2010/main" val="1036588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S PGothic" pitchFamily="34" charset="-128"/>
                <a:cs typeface="ＭＳ Ｐゴシック" charset="0"/>
              </a:rPr>
              <a:t>protection and restoration will be accomplished in the key, targeted areas identified by the multiple benefit tool by finding a best fit program for the land and the landowner.</a:t>
            </a:r>
          </a:p>
          <a:p>
            <a:r>
              <a:rPr lang="en-US" sz="1200" kern="1200" dirty="0">
                <a:solidFill>
                  <a:schemeClr val="tx1"/>
                </a:solidFill>
                <a:effectLst/>
                <a:latin typeface="+mn-lt"/>
                <a:ea typeface="MS PGothic" pitchFamily="34" charset="-128"/>
              </a:rPr>
              <a:t>The Conservancy primarily works with local soil and water conservation districts to perform outreach to very specific landowners and offers technical assistance and program enrollment. We also do this on behalf of SWCDs when they have heavy workloads. We also regularly coordinate with state and local agencies in the area along with nongovernment partners interested in healthy waters protection. This allows us to use our collective resources efficiently. </a:t>
            </a:r>
          </a:p>
          <a:p>
            <a:r>
              <a:rPr lang="en-US" sz="1200" kern="1200" dirty="0">
                <a:solidFill>
                  <a:schemeClr val="tx1"/>
                </a:solidFill>
                <a:effectLst/>
                <a:latin typeface="+mn-lt"/>
                <a:ea typeface="MS PGothic" pitchFamily="34" charset="-128"/>
              </a:rPr>
              <a:t>This amounts to less than 1% of the basin. </a:t>
            </a:r>
            <a:endParaRPr lang="en-US" dirty="0"/>
          </a:p>
        </p:txBody>
      </p:sp>
      <p:sp>
        <p:nvSpPr>
          <p:cNvPr id="4" name="Slide Number Placeholder 3"/>
          <p:cNvSpPr>
            <a:spLocks noGrp="1"/>
          </p:cNvSpPr>
          <p:nvPr>
            <p:ph type="sldNum" sz="quarter" idx="5"/>
          </p:nvPr>
        </p:nvSpPr>
        <p:spPr/>
        <p:txBody>
          <a:bodyPr/>
          <a:lstStyle/>
          <a:p>
            <a:pPr>
              <a:defRPr/>
            </a:pPr>
            <a:fld id="{8495BE8D-B4A8-4CD4-8045-C69CEA20A0F6}" type="slidenum">
              <a:rPr lang="en-US" altLang="en-US" smtClean="0"/>
              <a:pPr>
                <a:defRPr/>
              </a:pPr>
              <a:t>14</a:t>
            </a:fld>
            <a:endParaRPr lang="en-US" altLang="en-US"/>
          </a:p>
        </p:txBody>
      </p:sp>
    </p:spTree>
    <p:extLst>
      <p:ext uri="{BB962C8B-B14F-4D97-AF65-F5344CB8AC3E}">
        <p14:creationId xmlns:p14="http://schemas.microsoft.com/office/powerpoint/2010/main" val="442443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 field: </a:t>
            </a:r>
            <a:r>
              <a:rPr lang="en-US" sz="1200" kern="1200" spc="50" dirty="0">
                <a:solidFill>
                  <a:prstClr val="black"/>
                </a:solidFill>
                <a:latin typeface="Trebuchet MS"/>
                <a:ea typeface="MS PGothic" pitchFamily="34" charset="-128"/>
                <a:cs typeface="Trebuchet MS"/>
              </a:rPr>
              <a:t>such </a:t>
            </a:r>
            <a:r>
              <a:rPr lang="en-US" sz="1200" kern="1200" spc="45" dirty="0">
                <a:solidFill>
                  <a:prstClr val="black"/>
                </a:solidFill>
                <a:latin typeface="Trebuchet MS"/>
                <a:ea typeface="MS PGothic" pitchFamily="34" charset="-128"/>
                <a:cs typeface="Trebuchet MS"/>
              </a:rPr>
              <a:t>as </a:t>
            </a:r>
            <a:r>
              <a:rPr lang="en-US" sz="1200" kern="1200" spc="25" dirty="0">
                <a:solidFill>
                  <a:prstClr val="black"/>
                </a:solidFill>
                <a:latin typeface="Trebuchet MS"/>
                <a:ea typeface="MS PGothic" pitchFamily="34" charset="-128"/>
                <a:cs typeface="Trebuchet MS"/>
              </a:rPr>
              <a:t>cover </a:t>
            </a:r>
            <a:r>
              <a:rPr lang="en-US" sz="1200" kern="1200" spc="5" dirty="0">
                <a:solidFill>
                  <a:prstClr val="black"/>
                </a:solidFill>
                <a:latin typeface="Trebuchet MS"/>
                <a:ea typeface="MS PGothic" pitchFamily="34" charset="-128"/>
                <a:cs typeface="Trebuchet MS"/>
              </a:rPr>
              <a:t>crops, </a:t>
            </a:r>
            <a:r>
              <a:rPr lang="en-US" sz="1200" kern="1200" spc="45" dirty="0">
                <a:solidFill>
                  <a:prstClr val="black"/>
                </a:solidFill>
                <a:latin typeface="Trebuchet MS"/>
                <a:ea typeface="MS PGothic" pitchFamily="34" charset="-128"/>
                <a:cs typeface="Trebuchet MS"/>
              </a:rPr>
              <a:t>no-  </a:t>
            </a:r>
            <a:r>
              <a:rPr lang="en-US" sz="1200" kern="1200" spc="-65" dirty="0">
                <a:solidFill>
                  <a:prstClr val="black"/>
                </a:solidFill>
                <a:latin typeface="Trebuchet MS"/>
                <a:ea typeface="MS PGothic" pitchFamily="34" charset="-128"/>
                <a:cs typeface="Trebuchet MS"/>
              </a:rPr>
              <a:t>till, </a:t>
            </a:r>
            <a:r>
              <a:rPr lang="en-US" sz="1200" kern="1200" spc="5" dirty="0">
                <a:solidFill>
                  <a:prstClr val="black"/>
                </a:solidFill>
                <a:latin typeface="Trebuchet MS"/>
                <a:ea typeface="MS PGothic" pitchFamily="34" charset="-128"/>
                <a:cs typeface="Trebuchet MS"/>
              </a:rPr>
              <a:t>soil health </a:t>
            </a:r>
            <a:r>
              <a:rPr lang="en-US" sz="1200" kern="1200" spc="-5" dirty="0">
                <a:solidFill>
                  <a:prstClr val="black"/>
                </a:solidFill>
                <a:latin typeface="Trebuchet MS"/>
                <a:ea typeface="MS PGothic" pitchFamily="34" charset="-128"/>
                <a:cs typeface="Trebuchet MS"/>
              </a:rPr>
              <a:t>practices, </a:t>
            </a:r>
            <a:r>
              <a:rPr lang="en-US" sz="1200" kern="1200" spc="-45" dirty="0">
                <a:solidFill>
                  <a:prstClr val="black"/>
                </a:solidFill>
                <a:latin typeface="Trebuchet MS"/>
                <a:ea typeface="MS PGothic" pitchFamily="34" charset="-128"/>
                <a:cs typeface="Trebuchet MS"/>
              </a:rPr>
              <a:t>&amp; </a:t>
            </a:r>
            <a:r>
              <a:rPr lang="en-US" sz="1200" kern="1200" spc="20" dirty="0">
                <a:solidFill>
                  <a:prstClr val="black"/>
                </a:solidFill>
                <a:latin typeface="Trebuchet MS"/>
                <a:ea typeface="MS PGothic" pitchFamily="34" charset="-128"/>
                <a:cs typeface="Trebuchet MS"/>
              </a:rPr>
              <a:t>promoting</a:t>
            </a:r>
            <a:r>
              <a:rPr lang="en-US" sz="1200" kern="1200" spc="-135" dirty="0">
                <a:solidFill>
                  <a:prstClr val="black"/>
                </a:solidFill>
                <a:latin typeface="Trebuchet MS"/>
                <a:ea typeface="MS PGothic" pitchFamily="34" charset="-128"/>
                <a:cs typeface="Trebuchet MS"/>
              </a:rPr>
              <a:t> </a:t>
            </a:r>
            <a:r>
              <a:rPr lang="en-US" sz="1200" kern="1200" dirty="0">
                <a:solidFill>
                  <a:prstClr val="black"/>
                </a:solidFill>
                <a:latin typeface="Trebuchet MS"/>
                <a:ea typeface="MS PGothic" pitchFamily="34" charset="-128"/>
                <a:cs typeface="Trebuchet MS"/>
              </a:rPr>
              <a:t>the  </a:t>
            </a:r>
            <a:r>
              <a:rPr lang="en-US" sz="1200" kern="1200" spc="-50" dirty="0">
                <a:solidFill>
                  <a:prstClr val="black"/>
                </a:solidFill>
                <a:latin typeface="Lucida Sans"/>
                <a:ea typeface="MS PGothic" pitchFamily="34" charset="-128"/>
                <a:cs typeface="Lucida Sans"/>
              </a:rPr>
              <a:t>“4Rs” </a:t>
            </a:r>
            <a:r>
              <a:rPr lang="en-US" sz="1200" kern="1200" spc="-45" dirty="0">
                <a:solidFill>
                  <a:prstClr val="black"/>
                </a:solidFill>
                <a:latin typeface="Lucida Sans"/>
                <a:ea typeface="MS PGothic" pitchFamily="34" charset="-128"/>
                <a:cs typeface="Lucida Sans"/>
              </a:rPr>
              <a:t>for inputs </a:t>
            </a:r>
            <a:r>
              <a:rPr lang="en-US" sz="1200" kern="1200" spc="-50" dirty="0">
                <a:solidFill>
                  <a:prstClr val="black"/>
                </a:solidFill>
                <a:latin typeface="Lucida Sans"/>
                <a:ea typeface="MS PGothic" pitchFamily="34" charset="-128"/>
                <a:cs typeface="Lucida Sans"/>
              </a:rPr>
              <a:t>(right </a:t>
            </a:r>
            <a:r>
              <a:rPr lang="en-US" sz="1200" kern="1200" spc="-30" dirty="0">
                <a:solidFill>
                  <a:prstClr val="black"/>
                </a:solidFill>
                <a:latin typeface="Lucida Sans"/>
                <a:ea typeface="MS PGothic" pitchFamily="34" charset="-128"/>
                <a:cs typeface="Lucida Sans"/>
              </a:rPr>
              <a:t>source, </a:t>
            </a:r>
            <a:r>
              <a:rPr lang="en-US" sz="1200" kern="1200" spc="-50" dirty="0">
                <a:solidFill>
                  <a:prstClr val="black"/>
                </a:solidFill>
                <a:latin typeface="Lucida Sans"/>
                <a:ea typeface="MS PGothic" pitchFamily="34" charset="-128"/>
                <a:cs typeface="Lucida Sans"/>
              </a:rPr>
              <a:t>right </a:t>
            </a:r>
            <a:r>
              <a:rPr lang="en-US" sz="1200" kern="1200" spc="-35" dirty="0">
                <a:solidFill>
                  <a:prstClr val="black"/>
                </a:solidFill>
                <a:latin typeface="Lucida Sans"/>
                <a:ea typeface="MS PGothic" pitchFamily="34" charset="-128"/>
                <a:cs typeface="Lucida Sans"/>
              </a:rPr>
              <a:t>rate,  </a:t>
            </a:r>
            <a:r>
              <a:rPr lang="en-US" sz="1200" kern="1200" spc="-10" dirty="0">
                <a:solidFill>
                  <a:prstClr val="black"/>
                </a:solidFill>
                <a:latin typeface="Trebuchet MS"/>
                <a:ea typeface="MS PGothic" pitchFamily="34" charset="-128"/>
                <a:cs typeface="Trebuchet MS"/>
              </a:rPr>
              <a:t>right </a:t>
            </a:r>
            <a:r>
              <a:rPr lang="en-US" sz="1200" kern="1200" spc="-30" dirty="0">
                <a:solidFill>
                  <a:prstClr val="black"/>
                </a:solidFill>
                <a:latin typeface="Trebuchet MS"/>
                <a:ea typeface="MS PGothic" pitchFamily="34" charset="-128"/>
                <a:cs typeface="Trebuchet MS"/>
              </a:rPr>
              <a:t>time, </a:t>
            </a:r>
            <a:r>
              <a:rPr lang="en-US" sz="1200" kern="1200" spc="-10" dirty="0">
                <a:solidFill>
                  <a:prstClr val="black"/>
                </a:solidFill>
                <a:latin typeface="Trebuchet MS"/>
                <a:ea typeface="MS PGothic" pitchFamily="34" charset="-128"/>
                <a:cs typeface="Trebuchet MS"/>
              </a:rPr>
              <a:t>right</a:t>
            </a:r>
            <a:r>
              <a:rPr lang="en-US" sz="1200" kern="1200" spc="-150" dirty="0">
                <a:solidFill>
                  <a:prstClr val="black"/>
                </a:solidFill>
                <a:latin typeface="Trebuchet MS"/>
                <a:ea typeface="MS PGothic" pitchFamily="34" charset="-128"/>
                <a:cs typeface="Trebuchet MS"/>
              </a:rPr>
              <a:t> </a:t>
            </a:r>
            <a:r>
              <a:rPr lang="en-US" sz="1200" kern="1200" spc="5" dirty="0">
                <a:solidFill>
                  <a:prstClr val="black"/>
                </a:solidFill>
                <a:latin typeface="Trebuchet MS"/>
                <a:ea typeface="MS PGothic" pitchFamily="34" charset="-128"/>
                <a:cs typeface="Trebuchet MS"/>
              </a:rPr>
              <a:t>place)</a:t>
            </a:r>
            <a:endParaRPr lang="en-US" sz="1200" kern="1200" dirty="0">
              <a:solidFill>
                <a:prstClr val="black"/>
              </a:solidFill>
              <a:latin typeface="Trebuchet MS"/>
              <a:ea typeface="MS PGothic" pitchFamily="34" charset="-128"/>
              <a:cs typeface="Trebuchet MS"/>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kern="1200" spc="30" dirty="0">
              <a:solidFill>
                <a:prstClr val="black"/>
              </a:solidFill>
              <a:latin typeface="Trebuchet MS"/>
              <a:ea typeface="MS PGothic" pitchFamily="34" charset="-128"/>
              <a:cs typeface="Trebuchet M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spc="30" dirty="0">
                <a:solidFill>
                  <a:prstClr val="black"/>
                </a:solidFill>
                <a:latin typeface="Trebuchet MS"/>
                <a:ea typeface="MS PGothic" pitchFamily="34" charset="-128"/>
                <a:cs typeface="Trebuchet MS"/>
              </a:rPr>
              <a:t>Edge-of-Field </a:t>
            </a:r>
            <a:r>
              <a:rPr lang="en-US" sz="1200" b="1" kern="1200" spc="70" dirty="0">
                <a:solidFill>
                  <a:prstClr val="black"/>
                </a:solidFill>
                <a:latin typeface="Trebuchet MS"/>
                <a:ea typeface="MS PGothic" pitchFamily="34" charset="-128"/>
                <a:cs typeface="Trebuchet MS"/>
              </a:rPr>
              <a:t>BMPs </a:t>
            </a:r>
            <a:r>
              <a:rPr lang="en-US" sz="1200" kern="1200" spc="50" dirty="0">
                <a:solidFill>
                  <a:prstClr val="black"/>
                </a:solidFill>
                <a:latin typeface="Trebuchet MS"/>
                <a:ea typeface="MS PGothic" pitchFamily="34" charset="-128"/>
                <a:cs typeface="Trebuchet MS"/>
              </a:rPr>
              <a:t>such </a:t>
            </a:r>
            <a:r>
              <a:rPr lang="en-US" sz="1200" kern="1200" spc="45" dirty="0">
                <a:solidFill>
                  <a:prstClr val="black"/>
                </a:solidFill>
                <a:latin typeface="Trebuchet MS"/>
                <a:ea typeface="MS PGothic" pitchFamily="34" charset="-128"/>
                <a:cs typeface="Trebuchet MS"/>
              </a:rPr>
              <a:t>as </a:t>
            </a:r>
            <a:r>
              <a:rPr lang="en-US" sz="1200" kern="1200" spc="5" dirty="0">
                <a:solidFill>
                  <a:prstClr val="black"/>
                </a:solidFill>
                <a:latin typeface="Trebuchet MS"/>
                <a:ea typeface="MS PGothic" pitchFamily="34" charset="-128"/>
                <a:cs typeface="Trebuchet MS"/>
              </a:rPr>
              <a:t>wetlands,  </a:t>
            </a:r>
            <a:r>
              <a:rPr lang="en-US" sz="1200" kern="1200" spc="70" dirty="0">
                <a:solidFill>
                  <a:prstClr val="black"/>
                </a:solidFill>
                <a:latin typeface="Trebuchet MS"/>
                <a:ea typeface="MS PGothic" pitchFamily="34" charset="-128"/>
                <a:cs typeface="Trebuchet MS"/>
              </a:rPr>
              <a:t>WASCOBs, </a:t>
            </a:r>
            <a:r>
              <a:rPr lang="en-US" sz="1200" kern="1200" spc="-10" dirty="0">
                <a:solidFill>
                  <a:prstClr val="black"/>
                </a:solidFill>
                <a:latin typeface="Trebuchet MS"/>
                <a:ea typeface="MS PGothic" pitchFamily="34" charset="-128"/>
                <a:cs typeface="Trebuchet MS"/>
              </a:rPr>
              <a:t>buffers, </a:t>
            </a:r>
            <a:r>
              <a:rPr lang="en-US" sz="1200" kern="1200" spc="30" dirty="0">
                <a:solidFill>
                  <a:prstClr val="black"/>
                </a:solidFill>
                <a:latin typeface="Trebuchet MS"/>
                <a:ea typeface="MS PGothic" pitchFamily="34" charset="-128"/>
                <a:cs typeface="Trebuchet MS"/>
              </a:rPr>
              <a:t>and 2-stage </a:t>
            </a:r>
            <a:r>
              <a:rPr lang="en-US" sz="1200" kern="1200" dirty="0">
                <a:solidFill>
                  <a:prstClr val="black"/>
                </a:solidFill>
                <a:latin typeface="Trebuchet MS"/>
                <a:ea typeface="MS PGothic" pitchFamily="34" charset="-128"/>
                <a:cs typeface="Trebuchet MS"/>
              </a:rPr>
              <a:t>ditch  projects </a:t>
            </a:r>
            <a:r>
              <a:rPr lang="en-US" sz="1200" kern="1200" spc="-20" dirty="0">
                <a:solidFill>
                  <a:prstClr val="black"/>
                </a:solidFill>
                <a:latin typeface="Trebuchet MS"/>
                <a:ea typeface="MS PGothic" pitchFamily="34" charset="-128"/>
                <a:cs typeface="Trebuchet MS"/>
              </a:rPr>
              <a:t>that </a:t>
            </a:r>
            <a:r>
              <a:rPr lang="en-US" sz="1200" kern="1200" spc="15" dirty="0">
                <a:solidFill>
                  <a:prstClr val="black"/>
                </a:solidFill>
                <a:latin typeface="Trebuchet MS"/>
                <a:ea typeface="MS PGothic" pitchFamily="34" charset="-128"/>
                <a:cs typeface="Trebuchet MS"/>
              </a:rPr>
              <a:t>increase </a:t>
            </a:r>
            <a:r>
              <a:rPr lang="en-US" sz="1200" kern="1200" spc="-25" dirty="0">
                <a:solidFill>
                  <a:prstClr val="black"/>
                </a:solidFill>
                <a:latin typeface="Trebuchet MS"/>
                <a:ea typeface="MS PGothic" pitchFamily="34" charset="-128"/>
                <a:cs typeface="Trebuchet MS"/>
              </a:rPr>
              <a:t>nutrient,</a:t>
            </a:r>
            <a:r>
              <a:rPr lang="en-US" sz="1200" kern="1200" spc="-145" dirty="0">
                <a:solidFill>
                  <a:prstClr val="black"/>
                </a:solidFill>
                <a:latin typeface="Trebuchet MS"/>
                <a:ea typeface="MS PGothic" pitchFamily="34" charset="-128"/>
                <a:cs typeface="Trebuchet MS"/>
              </a:rPr>
              <a:t> </a:t>
            </a:r>
            <a:r>
              <a:rPr lang="en-US" sz="1200" kern="1200" spc="5" dirty="0">
                <a:solidFill>
                  <a:prstClr val="black"/>
                </a:solidFill>
                <a:latin typeface="Trebuchet MS"/>
                <a:ea typeface="MS PGothic" pitchFamily="34" charset="-128"/>
                <a:cs typeface="Trebuchet MS"/>
              </a:rPr>
              <a:t>sediment,  </a:t>
            </a:r>
            <a:r>
              <a:rPr lang="en-US" sz="1200" kern="1200" spc="-45" dirty="0">
                <a:solidFill>
                  <a:prstClr val="black"/>
                </a:solidFill>
                <a:latin typeface="Trebuchet MS"/>
                <a:ea typeface="MS PGothic" pitchFamily="34" charset="-128"/>
                <a:cs typeface="Trebuchet MS"/>
              </a:rPr>
              <a:t>&amp; </a:t>
            </a:r>
            <a:r>
              <a:rPr lang="en-US" sz="1200" kern="1200" spc="25" dirty="0">
                <a:solidFill>
                  <a:prstClr val="black"/>
                </a:solidFill>
                <a:latin typeface="Trebuchet MS"/>
                <a:ea typeface="MS PGothic" pitchFamily="34" charset="-128"/>
                <a:cs typeface="Trebuchet MS"/>
              </a:rPr>
              <a:t>carbon </a:t>
            </a:r>
            <a:r>
              <a:rPr lang="en-US" sz="1200" kern="1200" spc="-20" dirty="0">
                <a:solidFill>
                  <a:prstClr val="black"/>
                </a:solidFill>
                <a:latin typeface="Trebuchet MS"/>
                <a:ea typeface="MS PGothic" pitchFamily="34" charset="-128"/>
                <a:cs typeface="Trebuchet MS"/>
              </a:rPr>
              <a:t>retention, </a:t>
            </a:r>
            <a:r>
              <a:rPr lang="en-US" sz="1200" kern="1200" spc="15" dirty="0">
                <a:solidFill>
                  <a:prstClr val="black"/>
                </a:solidFill>
                <a:latin typeface="Trebuchet MS"/>
                <a:ea typeface="MS PGothic" pitchFamily="34" charset="-128"/>
                <a:cs typeface="Trebuchet MS"/>
              </a:rPr>
              <a:t>increase </a:t>
            </a:r>
            <a:r>
              <a:rPr lang="en-US" sz="1200" kern="1200" dirty="0">
                <a:solidFill>
                  <a:prstClr val="black"/>
                </a:solidFill>
                <a:latin typeface="Trebuchet MS"/>
                <a:ea typeface="MS PGothic" pitchFamily="34" charset="-128"/>
                <a:cs typeface="Trebuchet MS"/>
              </a:rPr>
              <a:t>water  </a:t>
            </a:r>
            <a:r>
              <a:rPr lang="en-US" sz="1200" kern="1200" spc="5" dirty="0">
                <a:solidFill>
                  <a:prstClr val="black"/>
                </a:solidFill>
                <a:latin typeface="Trebuchet MS"/>
                <a:ea typeface="MS PGothic" pitchFamily="34" charset="-128"/>
                <a:cs typeface="Trebuchet MS"/>
              </a:rPr>
              <a:t>storage, </a:t>
            </a:r>
            <a:r>
              <a:rPr lang="en-US" sz="1200" kern="1200" spc="30" dirty="0">
                <a:solidFill>
                  <a:prstClr val="black"/>
                </a:solidFill>
                <a:latin typeface="Trebuchet MS"/>
                <a:ea typeface="MS PGothic" pitchFamily="34" charset="-128"/>
                <a:cs typeface="Trebuchet MS"/>
              </a:rPr>
              <a:t>reduce </a:t>
            </a:r>
            <a:r>
              <a:rPr lang="en-US" sz="1200" kern="1200" dirty="0">
                <a:solidFill>
                  <a:prstClr val="black"/>
                </a:solidFill>
                <a:latin typeface="Trebuchet MS"/>
                <a:ea typeface="MS PGothic" pitchFamily="34" charset="-128"/>
                <a:cs typeface="Trebuchet MS"/>
              </a:rPr>
              <a:t>flooding, </a:t>
            </a:r>
            <a:r>
              <a:rPr lang="en-US" sz="1200" kern="1200" spc="35" dirty="0">
                <a:solidFill>
                  <a:prstClr val="black"/>
                </a:solidFill>
                <a:latin typeface="Trebuchet MS"/>
                <a:ea typeface="MS PGothic" pitchFamily="34" charset="-128"/>
                <a:cs typeface="Trebuchet MS"/>
              </a:rPr>
              <a:t>decrease </a:t>
            </a:r>
            <a:r>
              <a:rPr lang="en-US" sz="1200" kern="1200" spc="30" dirty="0">
                <a:solidFill>
                  <a:prstClr val="black"/>
                </a:solidFill>
                <a:latin typeface="Trebuchet MS"/>
                <a:ea typeface="MS PGothic" pitchFamily="34" charset="-128"/>
                <a:cs typeface="Trebuchet MS"/>
              </a:rPr>
              <a:t>peak  </a:t>
            </a:r>
            <a:r>
              <a:rPr lang="en-US" sz="1200" kern="1200" spc="-10" dirty="0">
                <a:solidFill>
                  <a:prstClr val="black"/>
                </a:solidFill>
                <a:latin typeface="Trebuchet MS"/>
                <a:ea typeface="MS PGothic" pitchFamily="34" charset="-128"/>
                <a:cs typeface="Trebuchet MS"/>
              </a:rPr>
              <a:t>flows, </a:t>
            </a:r>
            <a:r>
              <a:rPr lang="en-US" sz="1200" kern="1200" spc="-45" dirty="0">
                <a:solidFill>
                  <a:prstClr val="black"/>
                </a:solidFill>
                <a:latin typeface="Trebuchet MS"/>
                <a:ea typeface="MS PGothic" pitchFamily="34" charset="-128"/>
                <a:cs typeface="Trebuchet MS"/>
              </a:rPr>
              <a:t>&amp; </a:t>
            </a:r>
            <a:r>
              <a:rPr lang="en-US" sz="1200" kern="1200" spc="20" dirty="0">
                <a:solidFill>
                  <a:prstClr val="black"/>
                </a:solidFill>
                <a:latin typeface="Trebuchet MS"/>
                <a:ea typeface="MS PGothic" pitchFamily="34" charset="-128"/>
                <a:cs typeface="Trebuchet MS"/>
              </a:rPr>
              <a:t>improve </a:t>
            </a:r>
            <a:r>
              <a:rPr lang="en-US" sz="1200" kern="1200" spc="40" dirty="0">
                <a:solidFill>
                  <a:prstClr val="black"/>
                </a:solidFill>
                <a:latin typeface="Trebuchet MS"/>
                <a:ea typeface="MS PGothic" pitchFamily="34" charset="-128"/>
                <a:cs typeface="Trebuchet MS"/>
              </a:rPr>
              <a:t>ground </a:t>
            </a:r>
            <a:r>
              <a:rPr lang="en-US" sz="1200" kern="1200" dirty="0">
                <a:solidFill>
                  <a:prstClr val="black"/>
                </a:solidFill>
                <a:latin typeface="Trebuchet MS"/>
                <a:ea typeface="MS PGothic" pitchFamily="34" charset="-128"/>
                <a:cs typeface="Trebuchet MS"/>
              </a:rPr>
              <a:t>water</a:t>
            </a:r>
            <a:r>
              <a:rPr lang="en-US" sz="1200" kern="1200" spc="-155" dirty="0">
                <a:solidFill>
                  <a:prstClr val="black"/>
                </a:solidFill>
                <a:latin typeface="Trebuchet MS"/>
                <a:ea typeface="MS PGothic" pitchFamily="34" charset="-128"/>
                <a:cs typeface="Trebuchet MS"/>
              </a:rPr>
              <a:t> </a:t>
            </a:r>
            <a:r>
              <a:rPr lang="en-US" sz="1200" kern="1200" dirty="0">
                <a:solidFill>
                  <a:prstClr val="black"/>
                </a:solidFill>
                <a:latin typeface="Trebuchet MS"/>
                <a:ea typeface="MS PGothic" pitchFamily="34" charset="-128"/>
                <a:cs typeface="Trebuchet MS"/>
              </a:rPr>
              <a:t>recharge.</a:t>
            </a:r>
          </a:p>
          <a:p>
            <a:pPr marL="1214120" marR="29845" defTabSz="914400" fontAlgn="auto">
              <a:spcBef>
                <a:spcPts val="0"/>
              </a:spcBef>
              <a:spcAft>
                <a:spcPts val="0"/>
              </a:spcAft>
            </a:pPr>
            <a:r>
              <a:rPr lang="en-US" sz="1200" b="1" kern="1200" spc="25" dirty="0">
                <a:solidFill>
                  <a:prstClr val="black"/>
                </a:solidFill>
                <a:latin typeface="Trebuchet MS"/>
                <a:ea typeface="MS PGothic" pitchFamily="34" charset="-128"/>
                <a:cs typeface="Trebuchet MS"/>
              </a:rPr>
              <a:t>Downstream </a:t>
            </a:r>
            <a:r>
              <a:rPr lang="en-US" sz="1200" b="1" kern="1200" spc="5" dirty="0">
                <a:solidFill>
                  <a:prstClr val="black"/>
                </a:solidFill>
                <a:latin typeface="Trebuchet MS"/>
                <a:ea typeface="MS PGothic" pitchFamily="34" charset="-128"/>
                <a:cs typeface="Trebuchet MS"/>
              </a:rPr>
              <a:t>projects </a:t>
            </a:r>
            <a:r>
              <a:rPr lang="en-US" sz="1200" kern="1200" spc="50" dirty="0">
                <a:solidFill>
                  <a:prstClr val="black"/>
                </a:solidFill>
                <a:latin typeface="Trebuchet MS"/>
                <a:ea typeface="MS PGothic" pitchFamily="34" charset="-128"/>
                <a:cs typeface="Trebuchet MS"/>
              </a:rPr>
              <a:t>such </a:t>
            </a:r>
            <a:r>
              <a:rPr lang="en-US" sz="1200" kern="1200" spc="45" dirty="0">
                <a:solidFill>
                  <a:prstClr val="black"/>
                </a:solidFill>
                <a:latin typeface="Trebuchet MS"/>
                <a:ea typeface="MS PGothic" pitchFamily="34" charset="-128"/>
                <a:cs typeface="Trebuchet MS"/>
              </a:rPr>
              <a:t>as </a:t>
            </a:r>
            <a:r>
              <a:rPr lang="en-US" sz="1200" kern="1200" spc="-20" dirty="0">
                <a:solidFill>
                  <a:prstClr val="black"/>
                </a:solidFill>
                <a:latin typeface="Trebuchet MS"/>
                <a:ea typeface="MS PGothic" pitchFamily="34" charset="-128"/>
                <a:cs typeface="Trebuchet MS"/>
              </a:rPr>
              <a:t>river  </a:t>
            </a:r>
            <a:r>
              <a:rPr lang="en-US" sz="1200" kern="1200" spc="20" dirty="0">
                <a:solidFill>
                  <a:prstClr val="black"/>
                </a:solidFill>
                <a:latin typeface="Trebuchet MS"/>
                <a:ea typeface="MS PGothic" pitchFamily="34" charset="-128"/>
                <a:cs typeface="Trebuchet MS"/>
              </a:rPr>
              <a:t>channel </a:t>
            </a:r>
            <a:r>
              <a:rPr lang="en-US" sz="1200" kern="1200" spc="-5" dirty="0">
                <a:solidFill>
                  <a:prstClr val="black"/>
                </a:solidFill>
                <a:latin typeface="Trebuchet MS"/>
                <a:ea typeface="MS PGothic" pitchFamily="34" charset="-128"/>
                <a:cs typeface="Trebuchet MS"/>
              </a:rPr>
              <a:t>restoration </a:t>
            </a:r>
            <a:r>
              <a:rPr lang="en-US" sz="1200" kern="1200" spc="-45" dirty="0">
                <a:solidFill>
                  <a:prstClr val="black"/>
                </a:solidFill>
                <a:latin typeface="Trebuchet MS"/>
                <a:ea typeface="MS PGothic" pitchFamily="34" charset="-128"/>
                <a:cs typeface="Trebuchet MS"/>
              </a:rPr>
              <a:t>&amp; </a:t>
            </a:r>
            <a:r>
              <a:rPr lang="en-US" sz="1200" kern="1200" spc="10" dirty="0">
                <a:solidFill>
                  <a:prstClr val="black"/>
                </a:solidFill>
                <a:latin typeface="Trebuchet MS"/>
                <a:ea typeface="MS PGothic" pitchFamily="34" charset="-128"/>
                <a:cs typeface="Trebuchet MS"/>
              </a:rPr>
              <a:t>floodplain  </a:t>
            </a:r>
            <a:r>
              <a:rPr lang="en-US" sz="1200" kern="1200" spc="15" dirty="0">
                <a:solidFill>
                  <a:prstClr val="black"/>
                </a:solidFill>
                <a:latin typeface="Trebuchet MS"/>
                <a:ea typeface="MS PGothic" pitchFamily="34" charset="-128"/>
                <a:cs typeface="Trebuchet MS"/>
              </a:rPr>
              <a:t>reconnection </a:t>
            </a:r>
            <a:r>
              <a:rPr lang="en-US" sz="1200" kern="1200" dirty="0">
                <a:solidFill>
                  <a:prstClr val="black"/>
                </a:solidFill>
                <a:latin typeface="Trebuchet MS"/>
                <a:ea typeface="MS PGothic" pitchFamily="34" charset="-128"/>
                <a:cs typeface="Trebuchet MS"/>
              </a:rPr>
              <a:t>projects </a:t>
            </a:r>
            <a:r>
              <a:rPr lang="en-US" sz="1200" kern="1200" spc="-20" dirty="0">
                <a:solidFill>
                  <a:prstClr val="black"/>
                </a:solidFill>
                <a:latin typeface="Trebuchet MS"/>
                <a:ea typeface="MS PGothic" pitchFamily="34" charset="-128"/>
                <a:cs typeface="Trebuchet MS"/>
              </a:rPr>
              <a:t>that </a:t>
            </a:r>
            <a:r>
              <a:rPr lang="en-US" sz="1200" kern="1200" spc="5" dirty="0">
                <a:solidFill>
                  <a:prstClr val="black"/>
                </a:solidFill>
                <a:latin typeface="Trebuchet MS"/>
                <a:ea typeface="MS PGothic" pitchFamily="34" charset="-128"/>
                <a:cs typeface="Trebuchet MS"/>
              </a:rPr>
              <a:t>restore aquatic  </a:t>
            </a:r>
            <a:r>
              <a:rPr lang="en-US" sz="1200" kern="1200" spc="-30" dirty="0">
                <a:solidFill>
                  <a:prstClr val="black"/>
                </a:solidFill>
                <a:latin typeface="Trebuchet MS"/>
                <a:ea typeface="MS PGothic" pitchFamily="34" charset="-128"/>
                <a:cs typeface="Trebuchet MS"/>
              </a:rPr>
              <a:t>habitat, </a:t>
            </a:r>
            <a:r>
              <a:rPr lang="en-US" sz="1200" kern="1200" spc="10" dirty="0">
                <a:solidFill>
                  <a:prstClr val="black"/>
                </a:solidFill>
                <a:latin typeface="Trebuchet MS"/>
                <a:ea typeface="MS PGothic" pitchFamily="34" charset="-128"/>
                <a:cs typeface="Trebuchet MS"/>
              </a:rPr>
              <a:t>floodplain </a:t>
            </a:r>
            <a:r>
              <a:rPr lang="en-US" sz="1200" kern="1200" spc="-15" dirty="0">
                <a:solidFill>
                  <a:prstClr val="black"/>
                </a:solidFill>
                <a:latin typeface="Trebuchet MS"/>
                <a:ea typeface="MS PGothic" pitchFamily="34" charset="-128"/>
                <a:cs typeface="Trebuchet MS"/>
              </a:rPr>
              <a:t>function, </a:t>
            </a:r>
            <a:r>
              <a:rPr lang="en-US" sz="1200" kern="1200" spc="-45" dirty="0">
                <a:solidFill>
                  <a:prstClr val="black"/>
                </a:solidFill>
                <a:latin typeface="Trebuchet MS"/>
                <a:ea typeface="MS PGothic" pitchFamily="34" charset="-128"/>
                <a:cs typeface="Trebuchet MS"/>
              </a:rPr>
              <a:t>&amp; </a:t>
            </a:r>
            <a:r>
              <a:rPr lang="en-US" sz="1200" kern="1200" spc="30" dirty="0">
                <a:solidFill>
                  <a:prstClr val="black"/>
                </a:solidFill>
                <a:latin typeface="Trebuchet MS"/>
                <a:ea typeface="MS PGothic" pitchFamily="34" charset="-128"/>
                <a:cs typeface="Trebuchet MS"/>
              </a:rPr>
              <a:t>reduce  </a:t>
            </a:r>
            <a:r>
              <a:rPr lang="en-US" sz="1200" kern="1200" spc="5" dirty="0">
                <a:solidFill>
                  <a:prstClr val="black"/>
                </a:solidFill>
                <a:latin typeface="Trebuchet MS"/>
                <a:ea typeface="MS PGothic" pitchFamily="34" charset="-128"/>
                <a:cs typeface="Trebuchet MS"/>
              </a:rPr>
              <a:t>instream </a:t>
            </a:r>
            <a:r>
              <a:rPr lang="en-US" sz="1200" kern="1200" spc="-15" dirty="0">
                <a:solidFill>
                  <a:prstClr val="black"/>
                </a:solidFill>
                <a:latin typeface="Trebuchet MS"/>
                <a:ea typeface="MS PGothic" pitchFamily="34" charset="-128"/>
                <a:cs typeface="Trebuchet MS"/>
              </a:rPr>
              <a:t>nutrient </a:t>
            </a:r>
            <a:r>
              <a:rPr lang="en-US" sz="1200" kern="1200" spc="-45" dirty="0">
                <a:solidFill>
                  <a:prstClr val="black"/>
                </a:solidFill>
                <a:latin typeface="Trebuchet MS"/>
                <a:ea typeface="MS PGothic" pitchFamily="34" charset="-128"/>
                <a:cs typeface="Trebuchet MS"/>
              </a:rPr>
              <a:t>&amp; </a:t>
            </a:r>
            <a:r>
              <a:rPr lang="en-US" sz="1200" kern="1200" spc="20" dirty="0">
                <a:solidFill>
                  <a:prstClr val="black"/>
                </a:solidFill>
                <a:latin typeface="Trebuchet MS"/>
                <a:ea typeface="MS PGothic" pitchFamily="34" charset="-128"/>
                <a:cs typeface="Trebuchet MS"/>
              </a:rPr>
              <a:t>sediment</a:t>
            </a:r>
            <a:r>
              <a:rPr lang="en-US" sz="1200" kern="1200" spc="-20" dirty="0">
                <a:solidFill>
                  <a:prstClr val="black"/>
                </a:solidFill>
                <a:latin typeface="Trebuchet MS"/>
                <a:ea typeface="MS PGothic" pitchFamily="34" charset="-128"/>
                <a:cs typeface="Trebuchet MS"/>
              </a:rPr>
              <a:t> </a:t>
            </a:r>
            <a:r>
              <a:rPr lang="en-US" sz="1200" kern="1200" spc="10" dirty="0">
                <a:solidFill>
                  <a:prstClr val="black"/>
                </a:solidFill>
                <a:latin typeface="Trebuchet MS"/>
                <a:ea typeface="MS PGothic" pitchFamily="34" charset="-128"/>
                <a:cs typeface="Trebuchet MS"/>
              </a:rPr>
              <a:t>sources.</a:t>
            </a:r>
            <a:endParaRPr lang="en-US" sz="1200" kern="1200" dirty="0">
              <a:solidFill>
                <a:prstClr val="black"/>
              </a:solidFill>
              <a:latin typeface="Trebuchet MS"/>
              <a:ea typeface="MS PGothic" pitchFamily="34" charset="-128"/>
              <a:cs typeface="Trebuchet MS"/>
            </a:endParaRP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495BE8D-B4A8-4CD4-8045-C69CEA20A0F6}" type="slidenum">
              <a:rPr lang="en-US" altLang="en-US" smtClean="0"/>
              <a:pPr>
                <a:defRPr/>
              </a:pPr>
              <a:t>15</a:t>
            </a:fld>
            <a:endParaRPr lang="en-US" altLang="en-US"/>
          </a:p>
        </p:txBody>
      </p:sp>
    </p:spTree>
    <p:extLst>
      <p:ext uri="{BB962C8B-B14F-4D97-AF65-F5344CB8AC3E}">
        <p14:creationId xmlns:p14="http://schemas.microsoft.com/office/powerpoint/2010/main" val="1862613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protection, TNC is focusing on working forest easements, this allows for land to remain in private ownership and continue to be managed for forest products, but prevents further fragmentation or development. We also promote the use of tax incentives. Of the larger basin, our goal is to protect less than 1%.</a:t>
            </a:r>
          </a:p>
        </p:txBody>
      </p:sp>
      <p:sp>
        <p:nvSpPr>
          <p:cNvPr id="4" name="Slide Number Placeholder 3"/>
          <p:cNvSpPr>
            <a:spLocks noGrp="1"/>
          </p:cNvSpPr>
          <p:nvPr>
            <p:ph type="sldNum" sz="quarter" idx="5"/>
          </p:nvPr>
        </p:nvSpPr>
        <p:spPr/>
        <p:txBody>
          <a:bodyPr/>
          <a:lstStyle/>
          <a:p>
            <a:pPr>
              <a:defRPr/>
            </a:pPr>
            <a:fld id="{8495BE8D-B4A8-4CD4-8045-C69CEA20A0F6}" type="slidenum">
              <a:rPr lang="en-US" altLang="en-US" smtClean="0"/>
              <a:pPr>
                <a:defRPr/>
              </a:pPr>
              <a:t>17</a:t>
            </a:fld>
            <a:endParaRPr lang="en-US" altLang="en-US"/>
          </a:p>
        </p:txBody>
      </p:sp>
    </p:spTree>
    <p:extLst>
      <p:ext uri="{BB962C8B-B14F-4D97-AF65-F5344CB8AC3E}">
        <p14:creationId xmlns:p14="http://schemas.microsoft.com/office/powerpoint/2010/main" val="3318967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2000" dirty="0"/>
              <a:t>Population / township growth projections </a:t>
            </a:r>
            <a:r>
              <a:rPr lang="en-US" sz="1600" dirty="0"/>
              <a:t>(MN Demographic office)</a:t>
            </a:r>
          </a:p>
          <a:p>
            <a:pPr marL="457200" indent="-457200">
              <a:buFont typeface="+mj-lt"/>
              <a:buAutoNum type="arabicPeriod"/>
            </a:pPr>
            <a:r>
              <a:rPr lang="en-US" sz="2000" dirty="0"/>
              <a:t>“Worst case” urban growth scenario. </a:t>
            </a:r>
          </a:p>
          <a:p>
            <a:pPr marL="457200" lvl="2" indent="0">
              <a:buFont typeface="Arial" panose="020B0604020202020204" pitchFamily="34" charset="0"/>
              <a:buNone/>
            </a:pPr>
            <a:endParaRPr lang="en-US" sz="1600" dirty="0">
              <a:solidFill>
                <a:schemeClr val="accent2">
                  <a:lumMod val="50000"/>
                </a:schemeClr>
              </a:solidFill>
            </a:endParaRPr>
          </a:p>
          <a:p>
            <a:pPr marL="457200" lvl="2" indent="0">
              <a:buFont typeface="Arial" panose="020B0604020202020204" pitchFamily="34" charset="0"/>
              <a:buNone/>
            </a:pPr>
            <a:endParaRPr lang="en-US" sz="1600" dirty="0">
              <a:solidFill>
                <a:schemeClr val="accent2">
                  <a:lumMod val="50000"/>
                </a:schemeClr>
              </a:solidFill>
            </a:endParaRPr>
          </a:p>
          <a:p>
            <a:pPr marL="457200" lvl="2" indent="0">
              <a:buFont typeface="Arial" panose="020B0604020202020204" pitchFamily="34" charset="0"/>
              <a:buNone/>
            </a:pPr>
            <a:r>
              <a:rPr lang="en-US" sz="1600" dirty="0">
                <a:solidFill>
                  <a:schemeClr val="accent2">
                    <a:lumMod val="50000"/>
                  </a:schemeClr>
                </a:solidFill>
              </a:rPr>
              <a:t>Combines-</a:t>
            </a:r>
          </a:p>
          <a:p>
            <a:pPr marL="800100" lvl="2" indent="-342900">
              <a:buFont typeface="Arial" panose="020B0604020202020204" pitchFamily="34" charset="0"/>
              <a:buChar char="•"/>
            </a:pPr>
            <a:r>
              <a:rPr lang="en-US" sz="1600" dirty="0">
                <a:solidFill>
                  <a:schemeClr val="accent2">
                    <a:lumMod val="50000"/>
                  </a:schemeClr>
                </a:solidFill>
              </a:rPr>
              <a:t>Pijanowski Land Use Model, Purdue (used by P. Jacobson)</a:t>
            </a:r>
          </a:p>
          <a:p>
            <a:pPr marL="800100" lvl="2" indent="-342900">
              <a:buFont typeface="Arial" panose="020B0604020202020204" pitchFamily="34" charset="0"/>
              <a:buChar char="•"/>
            </a:pPr>
            <a:r>
              <a:rPr lang="en-US" sz="1600" dirty="0">
                <a:solidFill>
                  <a:schemeClr val="accent2">
                    <a:lumMod val="50000"/>
                  </a:schemeClr>
                </a:solidFill>
              </a:rPr>
              <a:t>Theobald Housing Density Projections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95BE8D-B4A8-4CD4-8045-C69CEA20A0F6}"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318464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not enough to react to past</a:t>
            </a:r>
            <a:r>
              <a:rPr lang="en-US" baseline="0" dirty="0"/>
              <a:t> land conversion, we must take proactive measures to ensure critical watershed features are not converted, causing </a:t>
            </a:r>
            <a:r>
              <a:rPr lang="en-US" baseline="0" dirty="0" err="1"/>
              <a:t>ir</a:t>
            </a:r>
            <a:r>
              <a:rPr lang="en-US" baseline="0" dirty="0"/>
              <a:t>-repairable damage to water resources, as we’ve seen in Southern MN, Iowa and much of the “Corn belt”.</a:t>
            </a:r>
            <a:endParaRPr lang="en-US" dirty="0"/>
          </a:p>
          <a:p>
            <a:r>
              <a:rPr lang="en-US" dirty="0"/>
              <a:t>We know</a:t>
            </a:r>
            <a:r>
              <a:rPr lang="en-US" baseline="0" dirty="0"/>
              <a:t> that as more forest and grass is converted to row cropland, nutrient to surface and groundwater increases. </a:t>
            </a:r>
          </a:p>
          <a:p>
            <a:r>
              <a:rPr lang="en-US" baseline="0" dirty="0"/>
              <a:t>We need to understand the other risk factors of conversion and provide alternatives. </a:t>
            </a:r>
          </a:p>
          <a:p>
            <a:r>
              <a:rPr lang="en-US" baseline="0" dirty="0"/>
              <a:t>More corn, less fish, less clean water…increased cost of water.</a:t>
            </a:r>
            <a:endParaRPr lang="en-US" dirty="0"/>
          </a:p>
          <a:p>
            <a:endParaRPr lang="en-US" dirty="0">
              <a:solidFill>
                <a:schemeClr val="bg1">
                  <a:lumMod val="95000"/>
                  <a:lumOff val="5000"/>
                </a:schemeClr>
              </a:solidFill>
            </a:endParaRPr>
          </a:p>
          <a:p>
            <a:r>
              <a:rPr lang="en-US" dirty="0">
                <a:solidFill>
                  <a:schemeClr val="bg1">
                    <a:lumMod val="95000"/>
                    <a:lumOff val="5000"/>
                  </a:schemeClr>
                </a:solidFill>
              </a:rPr>
              <a:t>Risk Factors</a:t>
            </a:r>
          </a:p>
          <a:p>
            <a:endParaRPr lang="en-US" dirty="0">
              <a:solidFill>
                <a:schemeClr val="bg1">
                  <a:lumMod val="95000"/>
                  <a:lumOff val="5000"/>
                </a:schemeClr>
              </a:solidFill>
            </a:endParaRPr>
          </a:p>
          <a:p>
            <a:pPr marL="285750" indent="-285750">
              <a:buFontTx/>
              <a:buChar char="-"/>
            </a:pPr>
            <a:r>
              <a:rPr lang="en-US" dirty="0">
                <a:solidFill>
                  <a:schemeClr val="bg1">
                    <a:lumMod val="95000"/>
                    <a:lumOff val="5000"/>
                  </a:schemeClr>
                </a:solidFill>
              </a:rPr>
              <a:t>Low slope</a:t>
            </a:r>
          </a:p>
          <a:p>
            <a:pPr marL="285750" indent="-285750">
              <a:buFontTx/>
              <a:buChar char="-"/>
            </a:pPr>
            <a:r>
              <a:rPr lang="en-US" dirty="0">
                <a:solidFill>
                  <a:schemeClr val="bg1">
                    <a:lumMod val="95000"/>
                    <a:lumOff val="5000"/>
                  </a:schemeClr>
                </a:solidFill>
              </a:rPr>
              <a:t>Privately owned parcels </a:t>
            </a:r>
          </a:p>
          <a:p>
            <a:pPr marL="285750" indent="-285750">
              <a:buFontTx/>
              <a:buChar char="-"/>
            </a:pPr>
            <a:r>
              <a:rPr lang="en-US" dirty="0">
                <a:solidFill>
                  <a:schemeClr val="bg1">
                    <a:lumMod val="95000"/>
                    <a:lumOff val="5000"/>
                  </a:schemeClr>
                </a:solidFill>
              </a:rPr>
              <a:t>&gt; 30 acre parcel size</a:t>
            </a:r>
          </a:p>
          <a:p>
            <a:pPr marL="285750" indent="-285750">
              <a:buFontTx/>
              <a:buChar char="-"/>
            </a:pPr>
            <a:r>
              <a:rPr lang="en-US" dirty="0">
                <a:solidFill>
                  <a:schemeClr val="bg1">
                    <a:lumMod val="95000"/>
                    <a:lumOff val="5000"/>
                  </a:schemeClr>
                </a:solidFill>
              </a:rPr>
              <a:t>% soil type already in row crop</a:t>
            </a:r>
          </a:p>
          <a:p>
            <a:pPr marL="285750" indent="-285750">
              <a:buFontTx/>
              <a:buChar char="-"/>
            </a:pPr>
            <a:r>
              <a:rPr lang="en-US" dirty="0">
                <a:solidFill>
                  <a:schemeClr val="bg1">
                    <a:lumMod val="95000"/>
                    <a:lumOff val="5000"/>
                  </a:schemeClr>
                </a:solidFill>
              </a:rPr>
              <a:t>Proximity to existing row crop land use &amp; roads</a:t>
            </a:r>
          </a:p>
          <a:p>
            <a:pPr marL="285750" indent="-285750">
              <a:buFontTx/>
              <a:buChar char="-"/>
            </a:pPr>
            <a:r>
              <a:rPr lang="en-US" dirty="0">
                <a:solidFill>
                  <a:schemeClr val="bg1">
                    <a:lumMod val="95000"/>
                    <a:lumOff val="5000"/>
                  </a:schemeClr>
                </a:solidFill>
              </a:rPr>
              <a:t>Not wetland</a:t>
            </a:r>
          </a:p>
          <a:p>
            <a:pPr marL="285750" indent="-285750">
              <a:buFontTx/>
              <a:buChar char="-"/>
            </a:pPr>
            <a:r>
              <a:rPr lang="en-US" dirty="0">
                <a:solidFill>
                  <a:schemeClr val="bg1">
                    <a:lumMod val="95000"/>
                    <a:lumOff val="5000"/>
                  </a:schemeClr>
                </a:solidFill>
              </a:rPr>
              <a:t>Not urban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95BE8D-B4A8-4CD4-8045-C69CEA20A0F6}"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216957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S PGothic" pitchFamily="34" charset="-128"/>
                <a:cs typeface="ＭＳ Ｐゴシック" charset="0"/>
              </a:rPr>
              <a:t>these are some of the programs we know will achieve outcomes, but it is also not an exhaustive list. Some are eligible for Clean Water Funds, all are eligible for bonding and several have been traditionally funded by bonding</a:t>
            </a:r>
            <a:endParaRPr lang="en-US" dirty="0"/>
          </a:p>
        </p:txBody>
      </p:sp>
      <p:sp>
        <p:nvSpPr>
          <p:cNvPr id="4" name="Slide Number Placeholder 3"/>
          <p:cNvSpPr>
            <a:spLocks noGrp="1"/>
          </p:cNvSpPr>
          <p:nvPr>
            <p:ph type="sldNum" sz="quarter" idx="5"/>
          </p:nvPr>
        </p:nvSpPr>
        <p:spPr/>
        <p:txBody>
          <a:bodyPr/>
          <a:lstStyle/>
          <a:p>
            <a:pPr>
              <a:defRPr/>
            </a:pPr>
            <a:fld id="{8495BE8D-B4A8-4CD4-8045-C69CEA20A0F6}" type="slidenum">
              <a:rPr lang="en-US" altLang="en-US" smtClean="0"/>
              <a:pPr>
                <a:defRPr/>
              </a:pPr>
              <a:t>20</a:t>
            </a:fld>
            <a:endParaRPr lang="en-US" altLang="en-US"/>
          </a:p>
        </p:txBody>
      </p:sp>
    </p:spTree>
    <p:extLst>
      <p:ext uri="{BB962C8B-B14F-4D97-AF65-F5344CB8AC3E}">
        <p14:creationId xmlns:p14="http://schemas.microsoft.com/office/powerpoint/2010/main" val="1965119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Nature Conservancy is committed to protecting</a:t>
            </a:r>
            <a:r>
              <a:rPr lang="en-US" baseline="0" dirty="0"/>
              <a:t> healthy watersheds and is currently trying to raise $10M of private funds to work with and invest with the State of MN funds for the protection of the Mississippi River.</a:t>
            </a:r>
            <a:endParaRPr lang="en-US" dirty="0"/>
          </a:p>
        </p:txBody>
      </p:sp>
      <p:sp>
        <p:nvSpPr>
          <p:cNvPr id="4" name="Slide Number Placeholder 3"/>
          <p:cNvSpPr>
            <a:spLocks noGrp="1"/>
          </p:cNvSpPr>
          <p:nvPr>
            <p:ph type="sldNum" sz="quarter" idx="10"/>
          </p:nvPr>
        </p:nvSpPr>
        <p:spPr/>
        <p:txBody>
          <a:bodyPr/>
          <a:lstStyle/>
          <a:p>
            <a:pPr>
              <a:defRPr/>
            </a:pPr>
            <a:fld id="{8495BE8D-B4A8-4CD4-8045-C69CEA20A0F6}" type="slidenum">
              <a:rPr lang="en-US" altLang="en-US" smtClean="0"/>
              <a:pPr>
                <a:defRPr/>
              </a:pPr>
              <a:t>21</a:t>
            </a:fld>
            <a:endParaRPr lang="en-US" altLang="en-US"/>
          </a:p>
        </p:txBody>
      </p:sp>
    </p:spTree>
    <p:extLst>
      <p:ext uri="{BB962C8B-B14F-4D97-AF65-F5344CB8AC3E}">
        <p14:creationId xmlns:p14="http://schemas.microsoft.com/office/powerpoint/2010/main" val="396921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Conservancy has been active in freshwater Conservation here in MN and around the world. We’ve set up water funds that are outcome based to achieve not just water quality goals and outcomes, but drinking water supply</a:t>
            </a:r>
          </a:p>
        </p:txBody>
      </p:sp>
      <p:sp>
        <p:nvSpPr>
          <p:cNvPr id="4" name="Slide Number Placeholder 3"/>
          <p:cNvSpPr>
            <a:spLocks noGrp="1"/>
          </p:cNvSpPr>
          <p:nvPr>
            <p:ph type="sldNum" sz="quarter" idx="10"/>
          </p:nvPr>
        </p:nvSpPr>
        <p:spPr/>
        <p:txBody>
          <a:bodyPr/>
          <a:lstStyle/>
          <a:p>
            <a:pPr>
              <a:defRPr/>
            </a:pPr>
            <a:fld id="{8495BE8D-B4A8-4CD4-8045-C69CEA20A0F6}" type="slidenum">
              <a:rPr lang="en-US" altLang="en-US" smtClean="0"/>
              <a:pPr>
                <a:defRPr/>
              </a:pPr>
              <a:t>4</a:t>
            </a:fld>
            <a:endParaRPr lang="en-US" altLang="en-US"/>
          </a:p>
        </p:txBody>
      </p:sp>
    </p:spTree>
    <p:extLst>
      <p:ext uri="{BB962C8B-B14F-4D97-AF65-F5344CB8AC3E}">
        <p14:creationId xmlns:p14="http://schemas.microsoft.com/office/powerpoint/2010/main" val="412431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Conservancy has found that we need to spend more of our privately raised funds to help direct watershed programs and initiatives. The state water programs and Clean Water Funds have been slow and difficult to change. While we’ve made progress with our local partnerships and some modest progress with the Clean Water Council, we have found the agencies have been slow to adopt an outcome based approach that focuses on implementation where it can have the greatest impact. </a:t>
            </a:r>
          </a:p>
          <a:p>
            <a:r>
              <a:rPr lang="en-US" dirty="0"/>
              <a:t>We’ve started to do this for our protection work in the northern part of the basin.</a:t>
            </a:r>
          </a:p>
          <a:p>
            <a:r>
              <a:rPr lang="en-US" dirty="0"/>
              <a:t>We are now working with some farms, retailers and partners in the Sauk River near St. Cloud, offering incentives to landowners and coops for nutrient management and soil health practices based on what is economical for them. </a:t>
            </a:r>
          </a:p>
        </p:txBody>
      </p:sp>
      <p:sp>
        <p:nvSpPr>
          <p:cNvPr id="4" name="Slide Number Placeholder 3"/>
          <p:cNvSpPr>
            <a:spLocks noGrp="1"/>
          </p:cNvSpPr>
          <p:nvPr>
            <p:ph type="sldNum" sz="quarter" idx="10"/>
          </p:nvPr>
        </p:nvSpPr>
        <p:spPr/>
        <p:txBody>
          <a:bodyPr/>
          <a:lstStyle/>
          <a:p>
            <a:pPr>
              <a:defRPr/>
            </a:pPr>
            <a:fld id="{8495BE8D-B4A8-4CD4-8045-C69CEA20A0F6}" type="slidenum">
              <a:rPr lang="en-US" altLang="en-US" smtClean="0"/>
              <a:pPr>
                <a:defRPr/>
              </a:pPr>
              <a:t>5</a:t>
            </a:fld>
            <a:endParaRPr lang="en-US" altLang="en-US"/>
          </a:p>
        </p:txBody>
      </p:sp>
    </p:spTree>
    <p:extLst>
      <p:ext uri="{BB962C8B-B14F-4D97-AF65-F5344CB8AC3E}">
        <p14:creationId xmlns:p14="http://schemas.microsoft.com/office/powerpoint/2010/main" val="340663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9085" marR="47625" indent="-286385">
              <a:lnSpc>
                <a:spcPct val="100000"/>
              </a:lnSpc>
              <a:buFont typeface="Arial"/>
              <a:buChar char="•"/>
              <a:tabLst>
                <a:tab pos="299085" algn="l"/>
                <a:tab pos="299720" algn="l"/>
              </a:tabLst>
            </a:pPr>
            <a:r>
              <a:rPr lang="en-US" sz="1200" spc="35" dirty="0">
                <a:latin typeface="Trebuchet MS"/>
                <a:cs typeface="Trebuchet MS"/>
              </a:rPr>
              <a:t>Improve</a:t>
            </a:r>
            <a:r>
              <a:rPr lang="en-US" sz="1200" spc="-95" dirty="0">
                <a:latin typeface="Trebuchet MS"/>
                <a:cs typeface="Trebuchet MS"/>
              </a:rPr>
              <a:t> </a:t>
            </a:r>
            <a:r>
              <a:rPr lang="en-US" sz="1200" spc="30" dirty="0">
                <a:latin typeface="Trebuchet MS"/>
                <a:cs typeface="Trebuchet MS"/>
              </a:rPr>
              <a:t>watershed</a:t>
            </a:r>
            <a:r>
              <a:rPr lang="en-US" sz="1200" spc="-80" dirty="0">
                <a:latin typeface="Trebuchet MS"/>
                <a:cs typeface="Trebuchet MS"/>
              </a:rPr>
              <a:t> </a:t>
            </a:r>
            <a:r>
              <a:rPr lang="en-US" sz="1200" b="1" spc="10" dirty="0">
                <a:latin typeface="Trebuchet MS"/>
                <a:cs typeface="Trebuchet MS"/>
              </a:rPr>
              <a:t>resiliency</a:t>
            </a:r>
            <a:r>
              <a:rPr lang="en-US" sz="1200" b="1" spc="-80" dirty="0">
                <a:latin typeface="Trebuchet MS"/>
                <a:cs typeface="Trebuchet MS"/>
              </a:rPr>
              <a:t> </a:t>
            </a:r>
            <a:r>
              <a:rPr lang="en-US" sz="1200" spc="-5" dirty="0">
                <a:latin typeface="Trebuchet MS"/>
                <a:cs typeface="Trebuchet MS"/>
              </a:rPr>
              <a:t>to</a:t>
            </a:r>
            <a:r>
              <a:rPr lang="en-US" sz="1200" spc="-95" dirty="0">
                <a:latin typeface="Trebuchet MS"/>
                <a:cs typeface="Trebuchet MS"/>
              </a:rPr>
              <a:t> </a:t>
            </a:r>
            <a:r>
              <a:rPr lang="en-US" sz="1200" spc="10" dirty="0">
                <a:latin typeface="Trebuchet MS"/>
                <a:cs typeface="Trebuchet MS"/>
              </a:rPr>
              <a:t>projected  </a:t>
            </a:r>
            <a:r>
              <a:rPr lang="en-US" sz="1200" spc="-5" dirty="0">
                <a:latin typeface="Trebuchet MS"/>
                <a:cs typeface="Trebuchet MS"/>
              </a:rPr>
              <a:t>future</a:t>
            </a:r>
            <a:r>
              <a:rPr lang="en-US" sz="1200" spc="-70" dirty="0">
                <a:latin typeface="Trebuchet MS"/>
                <a:cs typeface="Trebuchet MS"/>
              </a:rPr>
              <a:t> </a:t>
            </a:r>
            <a:r>
              <a:rPr lang="en-US" sz="1200" spc="25" dirty="0">
                <a:latin typeface="Trebuchet MS"/>
                <a:cs typeface="Trebuchet MS"/>
              </a:rPr>
              <a:t>land</a:t>
            </a:r>
            <a:r>
              <a:rPr lang="en-US" sz="1200" spc="-75" dirty="0">
                <a:latin typeface="Trebuchet MS"/>
                <a:cs typeface="Trebuchet MS"/>
              </a:rPr>
              <a:t> </a:t>
            </a:r>
            <a:r>
              <a:rPr lang="en-US" sz="1200" spc="45" dirty="0">
                <a:latin typeface="Trebuchet MS"/>
                <a:cs typeface="Trebuchet MS"/>
              </a:rPr>
              <a:t>and</a:t>
            </a:r>
            <a:r>
              <a:rPr lang="en-US" sz="1200" spc="-75" dirty="0">
                <a:latin typeface="Trebuchet MS"/>
                <a:cs typeface="Trebuchet MS"/>
              </a:rPr>
              <a:t> </a:t>
            </a:r>
            <a:r>
              <a:rPr lang="en-US" sz="1200" spc="5" dirty="0">
                <a:latin typeface="Trebuchet MS"/>
                <a:cs typeface="Trebuchet MS"/>
              </a:rPr>
              <a:t>climate</a:t>
            </a:r>
            <a:r>
              <a:rPr lang="en-US" sz="1200" spc="-85" dirty="0">
                <a:latin typeface="Trebuchet MS"/>
                <a:cs typeface="Trebuchet MS"/>
              </a:rPr>
              <a:t> </a:t>
            </a:r>
            <a:r>
              <a:rPr lang="en-US" sz="1200" spc="20" dirty="0">
                <a:latin typeface="Trebuchet MS"/>
                <a:cs typeface="Trebuchet MS"/>
              </a:rPr>
              <a:t>change.</a:t>
            </a:r>
            <a:endParaRPr lang="en-US" sz="1200" dirty="0">
              <a:latin typeface="Trebuchet MS"/>
              <a:cs typeface="Trebuchet MS"/>
            </a:endParaRPr>
          </a:p>
          <a:p>
            <a:pPr marL="299085" marR="5080" indent="-286385">
              <a:lnSpc>
                <a:spcPct val="100000"/>
              </a:lnSpc>
              <a:buFont typeface="Arial"/>
              <a:buChar char="•"/>
              <a:tabLst>
                <a:tab pos="299085" algn="l"/>
                <a:tab pos="299720" algn="l"/>
              </a:tabLst>
            </a:pPr>
            <a:r>
              <a:rPr lang="en-US" sz="1200" spc="30" dirty="0">
                <a:latin typeface="Trebuchet MS"/>
                <a:cs typeface="Trebuchet MS"/>
              </a:rPr>
              <a:t>Increase</a:t>
            </a:r>
            <a:r>
              <a:rPr lang="en-US" sz="1200" spc="-80" dirty="0">
                <a:latin typeface="Trebuchet MS"/>
                <a:cs typeface="Trebuchet MS"/>
              </a:rPr>
              <a:t> </a:t>
            </a:r>
            <a:r>
              <a:rPr lang="en-US" sz="1200" spc="5" dirty="0">
                <a:latin typeface="Trebuchet MS"/>
                <a:cs typeface="Trebuchet MS"/>
              </a:rPr>
              <a:t>the</a:t>
            </a:r>
            <a:r>
              <a:rPr lang="en-US" sz="1200" spc="-80" dirty="0">
                <a:latin typeface="Trebuchet MS"/>
                <a:cs typeface="Trebuchet MS"/>
              </a:rPr>
              <a:t> </a:t>
            </a:r>
            <a:r>
              <a:rPr lang="en-US" sz="1200" b="1" spc="45" dirty="0">
                <a:latin typeface="Trebuchet MS"/>
                <a:cs typeface="Trebuchet MS"/>
              </a:rPr>
              <a:t>ecosystem</a:t>
            </a:r>
            <a:r>
              <a:rPr lang="en-US" sz="1200" b="1" spc="-75" dirty="0">
                <a:latin typeface="Trebuchet MS"/>
                <a:cs typeface="Trebuchet MS"/>
              </a:rPr>
              <a:t> </a:t>
            </a:r>
            <a:r>
              <a:rPr lang="en-US" sz="1200" b="1" spc="10" dirty="0">
                <a:latin typeface="Trebuchet MS"/>
                <a:cs typeface="Trebuchet MS"/>
              </a:rPr>
              <a:t>function</a:t>
            </a:r>
            <a:r>
              <a:rPr lang="en-US" sz="1200" b="1" spc="-85" dirty="0">
                <a:latin typeface="Trebuchet MS"/>
                <a:cs typeface="Trebuchet MS"/>
              </a:rPr>
              <a:t> </a:t>
            </a:r>
            <a:r>
              <a:rPr lang="en-US" sz="1200" spc="10" dirty="0">
                <a:latin typeface="Trebuchet MS"/>
                <a:cs typeface="Trebuchet MS"/>
              </a:rPr>
              <a:t>of</a:t>
            </a:r>
            <a:r>
              <a:rPr lang="en-US" sz="1200" spc="-85" dirty="0">
                <a:latin typeface="Trebuchet MS"/>
                <a:cs typeface="Trebuchet MS"/>
              </a:rPr>
              <a:t> </a:t>
            </a:r>
            <a:r>
              <a:rPr lang="en-US" sz="1200" spc="25" dirty="0">
                <a:latin typeface="Trebuchet MS"/>
                <a:cs typeface="Trebuchet MS"/>
              </a:rPr>
              <a:t>stream  </a:t>
            </a:r>
            <a:r>
              <a:rPr lang="en-US" sz="1200" spc="45" dirty="0">
                <a:latin typeface="Trebuchet MS"/>
                <a:cs typeface="Trebuchet MS"/>
              </a:rPr>
              <a:t>and </a:t>
            </a:r>
            <a:r>
              <a:rPr lang="en-US" sz="1200" spc="20" dirty="0">
                <a:latin typeface="Trebuchet MS"/>
                <a:cs typeface="Trebuchet MS"/>
              </a:rPr>
              <a:t>wetland </a:t>
            </a:r>
            <a:r>
              <a:rPr lang="en-US" sz="1200" dirty="0">
                <a:latin typeface="Trebuchet MS"/>
                <a:cs typeface="Trebuchet MS"/>
              </a:rPr>
              <a:t>restoration </a:t>
            </a:r>
            <a:r>
              <a:rPr lang="en-US" sz="1200" spc="5" dirty="0">
                <a:latin typeface="Trebuchet MS"/>
                <a:cs typeface="Trebuchet MS"/>
              </a:rPr>
              <a:t>projects </a:t>
            </a:r>
            <a:r>
              <a:rPr lang="en-US" sz="1200" spc="-5" dirty="0">
                <a:latin typeface="Trebuchet MS"/>
                <a:cs typeface="Trebuchet MS"/>
              </a:rPr>
              <a:t>to  </a:t>
            </a:r>
            <a:r>
              <a:rPr lang="en-US" sz="1200" spc="15" dirty="0">
                <a:latin typeface="Trebuchet MS"/>
                <a:cs typeface="Trebuchet MS"/>
              </a:rPr>
              <a:t>maximize</a:t>
            </a:r>
            <a:r>
              <a:rPr lang="en-US" sz="1200" spc="-95" dirty="0">
                <a:latin typeface="Trebuchet MS"/>
                <a:cs typeface="Trebuchet MS"/>
              </a:rPr>
              <a:t> </a:t>
            </a:r>
            <a:r>
              <a:rPr lang="en-US" sz="1200" spc="5" dirty="0">
                <a:latin typeface="Trebuchet MS"/>
                <a:cs typeface="Trebuchet MS"/>
              </a:rPr>
              <a:t>the</a:t>
            </a:r>
            <a:r>
              <a:rPr lang="en-US" sz="1200" spc="-85" dirty="0">
                <a:latin typeface="Trebuchet MS"/>
                <a:cs typeface="Trebuchet MS"/>
              </a:rPr>
              <a:t> </a:t>
            </a:r>
            <a:r>
              <a:rPr lang="en-US" sz="1200" spc="-5" dirty="0">
                <a:latin typeface="Trebuchet MS"/>
                <a:cs typeface="Trebuchet MS"/>
              </a:rPr>
              <a:t>project</a:t>
            </a:r>
            <a:r>
              <a:rPr lang="en-US" sz="1200" spc="-90" dirty="0">
                <a:latin typeface="Trebuchet MS"/>
                <a:cs typeface="Trebuchet MS"/>
              </a:rPr>
              <a:t> </a:t>
            </a:r>
            <a:r>
              <a:rPr lang="en-US" sz="1200" dirty="0">
                <a:latin typeface="Trebuchet MS"/>
                <a:cs typeface="Trebuchet MS"/>
              </a:rPr>
              <a:t>benefit</a:t>
            </a:r>
            <a:r>
              <a:rPr lang="en-US" sz="1200" spc="-80" dirty="0">
                <a:latin typeface="Trebuchet MS"/>
                <a:cs typeface="Trebuchet MS"/>
              </a:rPr>
              <a:t> </a:t>
            </a:r>
            <a:r>
              <a:rPr lang="en-US" sz="1200" spc="20" dirty="0">
                <a:latin typeface="Trebuchet MS"/>
                <a:cs typeface="Trebuchet MS"/>
              </a:rPr>
              <a:t>downstream.</a:t>
            </a:r>
            <a:endParaRPr lang="en-US" sz="1200" dirty="0">
              <a:latin typeface="Trebuchet MS"/>
              <a:cs typeface="Trebuchet MS"/>
            </a:endParaRPr>
          </a:p>
          <a:p>
            <a:pPr marL="299085" marR="146685" indent="-286385">
              <a:lnSpc>
                <a:spcPct val="100000"/>
              </a:lnSpc>
              <a:buFont typeface="Arial"/>
              <a:buChar char="•"/>
              <a:tabLst>
                <a:tab pos="299085" algn="l"/>
                <a:tab pos="299720" algn="l"/>
              </a:tabLst>
            </a:pPr>
            <a:r>
              <a:rPr lang="en-US" sz="1200" spc="30" dirty="0">
                <a:latin typeface="Trebuchet MS"/>
                <a:cs typeface="Trebuchet MS"/>
              </a:rPr>
              <a:t>Increase </a:t>
            </a:r>
            <a:r>
              <a:rPr lang="en-US" sz="1200" b="1" spc="10" dirty="0">
                <a:latin typeface="Trebuchet MS"/>
                <a:cs typeface="Trebuchet MS"/>
              </a:rPr>
              <a:t>water </a:t>
            </a:r>
            <a:r>
              <a:rPr lang="en-US" sz="1200" b="1" spc="40" dirty="0">
                <a:latin typeface="Trebuchet MS"/>
                <a:cs typeface="Trebuchet MS"/>
              </a:rPr>
              <a:t>storage </a:t>
            </a:r>
            <a:r>
              <a:rPr lang="en-US" sz="1200" spc="30" dirty="0">
                <a:latin typeface="Trebuchet MS"/>
                <a:cs typeface="Trebuchet MS"/>
              </a:rPr>
              <a:t>through </a:t>
            </a:r>
            <a:r>
              <a:rPr lang="en-US" sz="1200" spc="20" dirty="0">
                <a:latin typeface="Trebuchet MS"/>
                <a:cs typeface="Trebuchet MS"/>
              </a:rPr>
              <a:t>wetland  </a:t>
            </a:r>
            <a:r>
              <a:rPr lang="en-US" sz="1200" spc="-15" dirty="0">
                <a:latin typeface="Trebuchet MS"/>
                <a:cs typeface="Trebuchet MS"/>
              </a:rPr>
              <a:t>restoration,</a:t>
            </a:r>
            <a:r>
              <a:rPr lang="en-US" sz="1200" spc="-95" dirty="0">
                <a:latin typeface="Trebuchet MS"/>
                <a:cs typeface="Trebuchet MS"/>
              </a:rPr>
              <a:t> </a:t>
            </a:r>
            <a:r>
              <a:rPr lang="en-US" sz="1200" spc="15" dirty="0">
                <a:latin typeface="Trebuchet MS"/>
                <a:cs typeface="Trebuchet MS"/>
              </a:rPr>
              <a:t>soil</a:t>
            </a:r>
            <a:r>
              <a:rPr lang="en-US" sz="1200" spc="-75" dirty="0">
                <a:latin typeface="Trebuchet MS"/>
                <a:cs typeface="Trebuchet MS"/>
              </a:rPr>
              <a:t> </a:t>
            </a:r>
            <a:r>
              <a:rPr lang="en-US" sz="1200" spc="5" dirty="0">
                <a:latin typeface="Trebuchet MS"/>
                <a:cs typeface="Trebuchet MS"/>
              </a:rPr>
              <a:t>health</a:t>
            </a:r>
            <a:r>
              <a:rPr lang="en-US" sz="1200" spc="-80" dirty="0">
                <a:latin typeface="Trebuchet MS"/>
                <a:cs typeface="Trebuchet MS"/>
              </a:rPr>
              <a:t> </a:t>
            </a:r>
            <a:r>
              <a:rPr lang="en-US" sz="1200" spc="35" dirty="0">
                <a:latin typeface="Trebuchet MS"/>
                <a:cs typeface="Trebuchet MS"/>
              </a:rPr>
              <a:t>improvements</a:t>
            </a:r>
            <a:r>
              <a:rPr lang="en-US" sz="1200" spc="-95" dirty="0">
                <a:latin typeface="Trebuchet MS"/>
                <a:cs typeface="Trebuchet MS"/>
              </a:rPr>
              <a:t> </a:t>
            </a:r>
            <a:r>
              <a:rPr lang="en-US" sz="1200" spc="45" dirty="0">
                <a:latin typeface="Trebuchet MS"/>
                <a:cs typeface="Trebuchet MS"/>
              </a:rPr>
              <a:t>and  </a:t>
            </a:r>
            <a:r>
              <a:rPr lang="en-US" sz="1200" spc="5" dirty="0">
                <a:latin typeface="Trebuchet MS"/>
                <a:cs typeface="Trebuchet MS"/>
              </a:rPr>
              <a:t>other </a:t>
            </a:r>
            <a:r>
              <a:rPr lang="en-US" sz="1200" spc="20" dirty="0">
                <a:latin typeface="Trebuchet MS"/>
                <a:cs typeface="Trebuchet MS"/>
              </a:rPr>
              <a:t>practices </a:t>
            </a:r>
            <a:r>
              <a:rPr lang="en-US" sz="1200" spc="-5" dirty="0">
                <a:latin typeface="Trebuchet MS"/>
                <a:cs typeface="Trebuchet MS"/>
              </a:rPr>
              <a:t>to </a:t>
            </a:r>
            <a:r>
              <a:rPr lang="en-US" sz="1200" spc="20" dirty="0">
                <a:latin typeface="Trebuchet MS"/>
                <a:cs typeface="Trebuchet MS"/>
              </a:rPr>
              <a:t>prevent </a:t>
            </a:r>
            <a:r>
              <a:rPr lang="en-US" sz="1200" spc="10" dirty="0">
                <a:latin typeface="Trebuchet MS"/>
                <a:cs typeface="Trebuchet MS"/>
              </a:rPr>
              <a:t>or </a:t>
            </a:r>
            <a:r>
              <a:rPr lang="en-US" sz="1200" dirty="0">
                <a:latin typeface="Trebuchet MS"/>
                <a:cs typeface="Trebuchet MS"/>
              </a:rPr>
              <a:t>mitigate  </a:t>
            </a:r>
            <a:r>
              <a:rPr lang="en-US" sz="1200" spc="30" dirty="0">
                <a:latin typeface="Trebuchet MS"/>
                <a:cs typeface="Trebuchet MS"/>
              </a:rPr>
              <a:t>increases </a:t>
            </a:r>
            <a:r>
              <a:rPr lang="en-US" sz="1200" spc="-20" dirty="0">
                <a:latin typeface="Trebuchet MS"/>
                <a:cs typeface="Trebuchet MS"/>
              </a:rPr>
              <a:t>in </a:t>
            </a:r>
            <a:r>
              <a:rPr lang="en-US" sz="1200" spc="25" dirty="0">
                <a:latin typeface="Trebuchet MS"/>
                <a:cs typeface="Trebuchet MS"/>
              </a:rPr>
              <a:t>stream</a:t>
            </a:r>
            <a:r>
              <a:rPr lang="en-US" sz="1200" spc="-245" dirty="0">
                <a:latin typeface="Trebuchet MS"/>
                <a:cs typeface="Trebuchet MS"/>
              </a:rPr>
              <a:t> </a:t>
            </a:r>
            <a:r>
              <a:rPr lang="en-US" sz="1200" spc="-30" dirty="0">
                <a:latin typeface="Trebuchet MS"/>
                <a:cs typeface="Trebuchet MS"/>
              </a:rPr>
              <a:t>flow.</a:t>
            </a:r>
            <a:endParaRPr lang="en-US" sz="1200" dirty="0">
              <a:latin typeface="Trebuchet MS"/>
              <a:cs typeface="Trebuchet MS"/>
            </a:endParaRPr>
          </a:p>
          <a:p>
            <a:pPr marL="299085" marR="22860" indent="-286385">
              <a:lnSpc>
                <a:spcPct val="100000"/>
              </a:lnSpc>
              <a:buFont typeface="Arial"/>
              <a:buChar char="•"/>
              <a:tabLst>
                <a:tab pos="299085" algn="l"/>
                <a:tab pos="299720" algn="l"/>
              </a:tabLst>
            </a:pPr>
            <a:r>
              <a:rPr lang="en-US" sz="1200" b="1" spc="50" dirty="0">
                <a:latin typeface="Trebuchet MS"/>
                <a:cs typeface="Trebuchet MS"/>
              </a:rPr>
              <a:t>Reduce</a:t>
            </a:r>
            <a:r>
              <a:rPr lang="en-US" sz="1200" b="1" spc="-75" dirty="0">
                <a:latin typeface="Trebuchet MS"/>
                <a:cs typeface="Trebuchet MS"/>
              </a:rPr>
              <a:t> </a:t>
            </a:r>
            <a:r>
              <a:rPr lang="en-US" sz="1200" b="1" spc="10" dirty="0">
                <a:latin typeface="Trebuchet MS"/>
                <a:cs typeface="Trebuchet MS"/>
              </a:rPr>
              <a:t>threats</a:t>
            </a:r>
            <a:r>
              <a:rPr lang="en-US" sz="1200" b="1" spc="-45" dirty="0">
                <a:latin typeface="Trebuchet MS"/>
                <a:cs typeface="Trebuchet MS"/>
              </a:rPr>
              <a:t> </a:t>
            </a:r>
            <a:r>
              <a:rPr lang="en-US" sz="1200" spc="-5" dirty="0">
                <a:latin typeface="Trebuchet MS"/>
                <a:cs typeface="Trebuchet MS"/>
              </a:rPr>
              <a:t>to</a:t>
            </a:r>
            <a:r>
              <a:rPr lang="en-US" sz="1200" spc="-95" dirty="0">
                <a:latin typeface="Trebuchet MS"/>
                <a:cs typeface="Trebuchet MS"/>
              </a:rPr>
              <a:t> </a:t>
            </a:r>
            <a:r>
              <a:rPr lang="en-US" sz="1200" spc="5" dirty="0">
                <a:latin typeface="Trebuchet MS"/>
                <a:cs typeface="Trebuchet MS"/>
              </a:rPr>
              <a:t>the</a:t>
            </a:r>
            <a:r>
              <a:rPr lang="en-US" sz="1200" spc="-85" dirty="0">
                <a:latin typeface="Trebuchet MS"/>
                <a:cs typeface="Trebuchet MS"/>
              </a:rPr>
              <a:t> </a:t>
            </a:r>
            <a:r>
              <a:rPr lang="en-US" sz="1200" spc="20" dirty="0">
                <a:latin typeface="Trebuchet MS"/>
                <a:cs typeface="Trebuchet MS"/>
              </a:rPr>
              <a:t>5</a:t>
            </a:r>
            <a:r>
              <a:rPr lang="en-US" sz="1200" spc="-80" dirty="0">
                <a:latin typeface="Trebuchet MS"/>
                <a:cs typeface="Trebuchet MS"/>
              </a:rPr>
              <a:t> </a:t>
            </a:r>
            <a:r>
              <a:rPr lang="en-US" sz="1200" spc="15" dirty="0">
                <a:latin typeface="Trebuchet MS"/>
                <a:cs typeface="Trebuchet MS"/>
              </a:rPr>
              <a:t>healthy</a:t>
            </a:r>
            <a:r>
              <a:rPr lang="en-US" sz="1200" spc="-90" dirty="0">
                <a:latin typeface="Trebuchet MS"/>
                <a:cs typeface="Trebuchet MS"/>
              </a:rPr>
              <a:t> </a:t>
            </a:r>
            <a:r>
              <a:rPr lang="en-US" sz="1200" spc="30" dirty="0">
                <a:latin typeface="Trebuchet MS"/>
                <a:cs typeface="Trebuchet MS"/>
              </a:rPr>
              <a:t>watershed  </a:t>
            </a:r>
            <a:r>
              <a:rPr lang="en-US" sz="1200" spc="50" dirty="0">
                <a:latin typeface="Trebuchet MS"/>
                <a:cs typeface="Trebuchet MS"/>
              </a:rPr>
              <a:t>components </a:t>
            </a:r>
            <a:r>
              <a:rPr lang="en-US" sz="1200" spc="80" dirty="0">
                <a:latin typeface="Lucida Sans"/>
                <a:cs typeface="Lucida Sans"/>
              </a:rPr>
              <a:t>– </a:t>
            </a:r>
            <a:r>
              <a:rPr lang="en-US" sz="1200" spc="25" dirty="0">
                <a:latin typeface="Trebuchet MS"/>
                <a:cs typeface="Trebuchet MS"/>
              </a:rPr>
              <a:t>hydrology, </a:t>
            </a:r>
            <a:r>
              <a:rPr lang="en-US" sz="1200" spc="15" dirty="0">
                <a:latin typeface="Trebuchet MS"/>
                <a:cs typeface="Trebuchet MS"/>
              </a:rPr>
              <a:t>biology,  </a:t>
            </a:r>
            <a:r>
              <a:rPr lang="en-US" sz="1200" spc="45" dirty="0">
                <a:latin typeface="Trebuchet MS"/>
                <a:cs typeface="Trebuchet MS"/>
              </a:rPr>
              <a:t>geomorphology, </a:t>
            </a:r>
            <a:r>
              <a:rPr lang="en-US" sz="1200" spc="5" dirty="0">
                <a:latin typeface="Trebuchet MS"/>
                <a:cs typeface="Trebuchet MS"/>
              </a:rPr>
              <a:t>water </a:t>
            </a:r>
            <a:r>
              <a:rPr lang="en-US" sz="1200" spc="-20" dirty="0">
                <a:latin typeface="Trebuchet MS"/>
                <a:cs typeface="Trebuchet MS"/>
              </a:rPr>
              <a:t>quality, </a:t>
            </a:r>
            <a:r>
              <a:rPr lang="en-US" sz="1200" spc="45" dirty="0">
                <a:latin typeface="Trebuchet MS"/>
                <a:cs typeface="Trebuchet MS"/>
              </a:rPr>
              <a:t>and  </a:t>
            </a:r>
            <a:r>
              <a:rPr lang="en-US" sz="1200" spc="-10" dirty="0">
                <a:latin typeface="Trebuchet MS"/>
                <a:cs typeface="Trebuchet MS"/>
              </a:rPr>
              <a:t>connectivity.</a:t>
            </a:r>
            <a:endParaRPr lang="en-US" sz="1200" dirty="0">
              <a:latin typeface="Trebuchet MS"/>
              <a:cs typeface="Trebuchet MS"/>
            </a:endParaRPr>
          </a:p>
          <a:p>
            <a:endParaRPr lang="en-US" dirty="0"/>
          </a:p>
        </p:txBody>
      </p:sp>
      <p:sp>
        <p:nvSpPr>
          <p:cNvPr id="4" name="Slide Number Placeholder 3"/>
          <p:cNvSpPr>
            <a:spLocks noGrp="1"/>
          </p:cNvSpPr>
          <p:nvPr>
            <p:ph type="sldNum" sz="quarter" idx="10"/>
          </p:nvPr>
        </p:nvSpPr>
        <p:spPr/>
        <p:txBody>
          <a:bodyPr/>
          <a:lstStyle/>
          <a:p>
            <a:pPr>
              <a:defRPr/>
            </a:pPr>
            <a:fld id="{8495BE8D-B4A8-4CD4-8045-C69CEA20A0F6}" type="slidenum">
              <a:rPr lang="en-US" altLang="en-US" smtClean="0"/>
              <a:pPr>
                <a:defRPr/>
              </a:pPr>
              <a:t>6</a:t>
            </a:fld>
            <a:endParaRPr lang="en-US" altLang="en-US"/>
          </a:p>
        </p:txBody>
      </p:sp>
    </p:spTree>
    <p:extLst>
      <p:ext uri="{BB962C8B-B14F-4D97-AF65-F5344CB8AC3E}">
        <p14:creationId xmlns:p14="http://schemas.microsoft.com/office/powerpoint/2010/main" val="1005477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also important to be realistic in what we can do with the financial, technical and political resources we have. We may very well not be able to restore all degraded waters and to solely focus on those waters and watersheds that are severely impaired may not achieve success and will draw resources away from the watersheds that are barely impaired or face risk of impairment. Those are the value watersheds and places we can demonstrate success.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495BE8D-B4A8-4CD4-8045-C69CEA20A0F6}"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3139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aseline="0" dirty="0"/>
              <a:t>TNC has been engaged in watershed plans and local watershed efforts for over 15 years. Our staff participated in the WRAPS and then the 1 Water 1 Plan processes, yet we found that our interests were not being heard by agencies. We didn’t think watersheds were setting priorities or reasonable outcomes. There was too much focus on impaired waters and a lack of public/private partnerships. </a:t>
            </a:r>
          </a:p>
          <a:p>
            <a:pPr lvl="0"/>
            <a:endParaRPr lang="en-US" baseline="0" dirty="0"/>
          </a:p>
          <a:p>
            <a:pPr lvl="0"/>
            <a:r>
              <a:rPr lang="en-US" baseline="0" dirty="0"/>
              <a:t>So we started to develop a series of tools and maps to try to get at those questions.  </a:t>
            </a:r>
          </a:p>
          <a:p>
            <a:pPr lvl="0"/>
            <a:r>
              <a:rPr lang="en-US" baseline="0" dirty="0"/>
              <a:t>- What parts of the landscape are providing multiple benefits, for example : </a:t>
            </a:r>
            <a:r>
              <a:rPr lang="en-US" sz="1200" dirty="0"/>
              <a:t>the following “watershed services”/benefits?</a:t>
            </a:r>
            <a:endParaRPr lang="en-US" baseline="0" dirty="0"/>
          </a:p>
          <a:p>
            <a:pPr lvl="0"/>
            <a:endParaRPr lang="en-US" baseline="0" dirty="0"/>
          </a:p>
          <a:p>
            <a:pPr lvl="0"/>
            <a:r>
              <a:rPr lang="en-US" dirty="0"/>
              <a:t>Biodiversity in terms of fish and wildlife ,</a:t>
            </a:r>
            <a:r>
              <a:rPr lang="en-US" baseline="0" dirty="0"/>
              <a:t> with a particular focus on aquatic systems such as </a:t>
            </a:r>
            <a:r>
              <a:rPr lang="en-US" baseline="0" dirty="0" err="1"/>
              <a:t>coldwater</a:t>
            </a:r>
            <a:r>
              <a:rPr lang="en-US" baseline="0" dirty="0"/>
              <a:t> fisheries, wild rice lakes </a:t>
            </a:r>
            <a:endParaRPr lang="en-US" dirty="0"/>
          </a:p>
          <a:p>
            <a:pPr lvl="0"/>
            <a:r>
              <a:rPr lang="en-US" dirty="0"/>
              <a:t>Clean water services: including drinking water, use, and amenity values</a:t>
            </a:r>
            <a:r>
              <a:rPr lang="en-US" baseline="0" dirty="0"/>
              <a:t> such as </a:t>
            </a:r>
            <a:r>
              <a:rPr lang="en-US" dirty="0"/>
              <a:t>recreation</a:t>
            </a:r>
            <a:r>
              <a:rPr lang="en-US" baseline="0" dirty="0"/>
              <a:t> and water clarity</a:t>
            </a:r>
          </a:p>
          <a:p>
            <a:pPr lvl="0"/>
            <a:r>
              <a:rPr lang="en-US" dirty="0"/>
              <a:t>Water quantity – supply, storage, flood &amp; drought mitigation for downstream water users (incl. municipal</a:t>
            </a:r>
            <a:r>
              <a:rPr lang="en-US" baseline="0" dirty="0"/>
              <a:t> and industrial) </a:t>
            </a:r>
            <a:endParaRPr lang="en-US" dirty="0"/>
          </a:p>
          <a:p>
            <a:pPr lvl="0"/>
            <a:endParaRPr lang="en-US" dirty="0"/>
          </a:p>
        </p:txBody>
      </p:sp>
      <p:sp>
        <p:nvSpPr>
          <p:cNvPr id="4" name="Slide Number Placeholder 3"/>
          <p:cNvSpPr>
            <a:spLocks noGrp="1"/>
          </p:cNvSpPr>
          <p:nvPr>
            <p:ph type="sldNum" sz="quarter" idx="10"/>
          </p:nvPr>
        </p:nvSpPr>
        <p:spPr/>
        <p:txBody>
          <a:bodyPr/>
          <a:lstStyle/>
          <a:p>
            <a:pPr>
              <a:defRPr/>
            </a:pPr>
            <a:fld id="{8495BE8D-B4A8-4CD4-8045-C69CEA20A0F6}" type="slidenum">
              <a:rPr lang="en-US" altLang="en-US" smtClean="0"/>
              <a:pPr>
                <a:defRPr/>
              </a:pPr>
              <a:t>8</a:t>
            </a:fld>
            <a:endParaRPr lang="en-US" altLang="en-US"/>
          </a:p>
        </p:txBody>
      </p:sp>
    </p:spTree>
    <p:extLst>
      <p:ext uri="{BB962C8B-B14F-4D97-AF65-F5344CB8AC3E}">
        <p14:creationId xmlns:p14="http://schemas.microsoft.com/office/powerpoint/2010/main" val="2616265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495BE8D-B4A8-4CD4-8045-C69CEA20A0F6}" type="slidenum">
              <a:rPr lang="en-US" altLang="en-US" smtClean="0"/>
              <a:pPr>
                <a:defRPr/>
              </a:pPr>
              <a:t>9</a:t>
            </a:fld>
            <a:endParaRPr lang="en-US" altLang="en-US"/>
          </a:p>
        </p:txBody>
      </p:sp>
    </p:spTree>
    <p:extLst>
      <p:ext uri="{BB962C8B-B14F-4D97-AF65-F5344CB8AC3E}">
        <p14:creationId xmlns:p14="http://schemas.microsoft.com/office/powerpoint/2010/main" val="2616265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effectLst/>
              </a:rPr>
              <a:t>PROTECTION – </a:t>
            </a:r>
            <a:r>
              <a:rPr lang="en-US" sz="1200" kern="1200" dirty="0">
                <a:solidFill>
                  <a:schemeClr val="tx1"/>
                </a:solidFill>
                <a:effectLst/>
                <a:latin typeface="+mn-lt"/>
                <a:ea typeface="MS PGothic" pitchFamily="34" charset="-128"/>
                <a:cs typeface="ＭＳ Ｐゴシック" charset="0"/>
              </a:rPr>
              <a:t>AQUATIC Habitat / Fish &amp; Wildlife Value (</a:t>
            </a:r>
            <a:r>
              <a:rPr lang="en-US" sz="1200" kern="1200" dirty="0" err="1">
                <a:solidFill>
                  <a:schemeClr val="tx1"/>
                </a:solidFill>
                <a:effectLst/>
                <a:latin typeface="+mn-lt"/>
                <a:ea typeface="MS PGothic" pitchFamily="34" charset="-128"/>
                <a:cs typeface="ＭＳ Ｐゴシック" charset="0"/>
              </a:rPr>
              <a:t>Module_fw.tif</a:t>
            </a:r>
            <a:r>
              <a:rPr lang="en-US" sz="1200" kern="1200" dirty="0">
                <a:solidFill>
                  <a:schemeClr val="tx1"/>
                </a:solidFill>
                <a:effectLst/>
                <a:latin typeface="+mn-lt"/>
                <a:ea typeface="MS PGothic" pitchFamily="34" charset="-128"/>
                <a:cs typeface="ＭＳ Ｐゴシック" charset="0"/>
              </a:rPr>
              <a:t>) :</a:t>
            </a:r>
            <a:r>
              <a:rPr lang="en-US" sz="1200" dirty="0">
                <a:effectLst/>
              </a:rPr>
              <a:t> </a:t>
            </a:r>
            <a:r>
              <a:rPr lang="en-US" sz="1200" kern="1200" dirty="0">
                <a:solidFill>
                  <a:schemeClr val="tx1"/>
                </a:solidFill>
                <a:effectLst/>
                <a:latin typeface="+mn-lt"/>
                <a:ea typeface="MS PGothic" pitchFamily="34" charset="-128"/>
                <a:cs typeface="ＭＳ Ｐゴシック" charset="0"/>
              </a:rPr>
              <a:t>30 </a:t>
            </a:r>
            <a:r>
              <a:rPr lang="en-US" sz="1200" kern="1200" dirty="0" err="1">
                <a:solidFill>
                  <a:schemeClr val="tx1"/>
                </a:solidFill>
                <a:effectLst/>
                <a:latin typeface="+mn-lt"/>
                <a:ea typeface="MS PGothic" pitchFamily="34" charset="-128"/>
                <a:cs typeface="ＭＳ Ｐゴシック" charset="0"/>
              </a:rPr>
              <a:t>pt</a:t>
            </a:r>
            <a:r>
              <a:rPr lang="en-US" sz="1200" dirty="0">
                <a:effectLst/>
              </a:rPr>
              <a:t> </a:t>
            </a:r>
            <a:br>
              <a:rPr lang="en-US" sz="1200" dirty="0">
                <a:effectLst/>
              </a:rPr>
            </a:br>
            <a:r>
              <a:rPr lang="en-US" sz="1200" dirty="0">
                <a:effectLst/>
              </a:rPr>
              <a:t>RWI Restorable Wetlands</a:t>
            </a:r>
            <a:r>
              <a:rPr lang="en-US" sz="1200" baseline="0" dirty="0">
                <a:effectLst/>
              </a:rPr>
              <a:t> Inventory </a:t>
            </a:r>
            <a:r>
              <a:rPr lang="en-US" sz="1200" dirty="0">
                <a:effectLst/>
              </a:rPr>
              <a:t>benefit to species value(sppben100.tif - NRRI analysis 2014) </a:t>
            </a:r>
            <a:br>
              <a:rPr lang="en-US" sz="1200" dirty="0">
                <a:effectLst/>
              </a:rPr>
            </a:br>
            <a:r>
              <a:rPr lang="en-US" sz="1200" dirty="0">
                <a:effectLst/>
              </a:rPr>
              <a:t>Biodiversity significance score (MCBS outstanding/high/moderate polygons)  3 Lakes of biological si</a:t>
            </a:r>
            <a:r>
              <a:rPr lang="en-US" sz="1200" kern="1200" dirty="0">
                <a:solidFill>
                  <a:schemeClr val="tx1"/>
                </a:solidFill>
                <a:effectLst/>
                <a:latin typeface="+mn-lt"/>
                <a:ea typeface="MS PGothic" pitchFamily="34" charset="-128"/>
                <a:cs typeface="ＭＳ Ｐゴシック" charset="0"/>
              </a:rPr>
              <a:t>gnificance [1</a:t>
            </a:r>
            <a:r>
              <a:rPr lang="en-US" sz="1200" dirty="0">
                <a:effectLst/>
              </a:rPr>
              <a:t>-3 moderate to outstanding; if TNC portfolio lake </a:t>
            </a:r>
            <a:br>
              <a:rPr lang="en-US" sz="1200" dirty="0">
                <a:effectLst/>
              </a:rPr>
            </a:br>
            <a:r>
              <a:rPr lang="en-US" sz="1200" dirty="0">
                <a:effectLst/>
              </a:rPr>
              <a:t>but not LBS, score=1] </a:t>
            </a:r>
            <a:br>
              <a:rPr lang="en-US" sz="1200" dirty="0">
                <a:effectLst/>
              </a:rPr>
            </a:br>
            <a:r>
              <a:rPr lang="en-US" sz="1200" kern="1200" dirty="0">
                <a:solidFill>
                  <a:schemeClr val="tx1"/>
                </a:solidFill>
                <a:effectLst/>
                <a:latin typeface="+mn-lt"/>
                <a:ea typeface="MS PGothic" pitchFamily="34" charset="-128"/>
                <a:cs typeface="ＭＳ Ｐゴシック" charset="0"/>
              </a:rPr>
              <a:t>IBI score (1</a:t>
            </a:r>
            <a:r>
              <a:rPr lang="en-US" sz="1200" dirty="0">
                <a:effectLst/>
              </a:rPr>
              <a:t>-</a:t>
            </a:r>
            <a:r>
              <a:rPr lang="en-US" sz="1200" kern="1200" dirty="0">
                <a:solidFill>
                  <a:schemeClr val="tx1"/>
                </a:solidFill>
                <a:effectLst/>
                <a:latin typeface="+mn-lt"/>
                <a:ea typeface="MS PGothic" pitchFamily="34" charset="-128"/>
                <a:cs typeface="ＭＳ Ｐゴシック" charset="0"/>
              </a:rPr>
              <a:t>4 </a:t>
            </a:r>
            <a:r>
              <a:rPr lang="en-US" sz="1200" dirty="0">
                <a:effectLst/>
              </a:rPr>
              <a:t>– level 8 catchments) </a:t>
            </a:r>
          </a:p>
          <a:p>
            <a:r>
              <a:rPr lang="en-US" sz="1200" dirty="0">
                <a:effectLst/>
              </a:rPr>
              <a:t>Coldwater refuge – </a:t>
            </a:r>
            <a:r>
              <a:rPr lang="en-US" sz="1200" kern="1200" dirty="0">
                <a:solidFill>
                  <a:schemeClr val="tx1"/>
                </a:solidFill>
                <a:effectLst/>
                <a:latin typeface="+mn-lt"/>
                <a:ea typeface="MS PGothic" pitchFamily="34" charset="-128"/>
                <a:cs typeface="ＭＳ Ｐゴシック" charset="0"/>
              </a:rPr>
              <a:t>cisco (use level 8 catchments)</a:t>
            </a:r>
            <a:r>
              <a:rPr lang="en-US" sz="1200" dirty="0">
                <a:effectLst/>
              </a:rPr>
              <a:t> </a:t>
            </a:r>
          </a:p>
          <a:p>
            <a:r>
              <a:rPr lang="en-US" sz="1200" dirty="0">
                <a:effectLst/>
              </a:rPr>
              <a:t>Wild rice catchments (use level 8 catchments) </a:t>
            </a:r>
            <a:br>
              <a:rPr lang="en-US" sz="1200" dirty="0">
                <a:effectLst/>
              </a:rPr>
            </a:br>
            <a:r>
              <a:rPr lang="en-US" sz="1200" dirty="0">
                <a:effectLst/>
              </a:rPr>
              <a:t>High conservation value forest lands  </a:t>
            </a:r>
            <a:br>
              <a:rPr lang="en-US" sz="1200" dirty="0">
                <a:effectLst/>
              </a:rPr>
            </a:br>
            <a:r>
              <a:rPr lang="en-US" sz="1200" dirty="0">
                <a:effectLst/>
              </a:rPr>
              <a:t> Use FLEET for northern headwaters  Use USFWS UMR Priority Forest for Drinking Water score for southern half of the state/basin </a:t>
            </a:r>
          </a:p>
          <a:p>
            <a:r>
              <a:rPr lang="en-US" sz="1200" dirty="0">
                <a:effectLst/>
              </a:rPr>
              <a:t>Ecological patches or connections   Perennial x ARA (use for Mississippi headwaters) Proximity (inverse distance) to protected lands </a:t>
            </a:r>
            <a:br>
              <a:rPr lang="en-US" sz="1200" dirty="0">
                <a:effectLst/>
              </a:rPr>
            </a:br>
            <a:r>
              <a:rPr lang="en-US" dirty="0">
                <a:effectLst/>
              </a:rPr>
              <a:t>Proximity (inverse distance) to water </a:t>
            </a:r>
            <a:endParaRPr lang="en-US" dirty="0"/>
          </a:p>
        </p:txBody>
      </p:sp>
      <p:sp>
        <p:nvSpPr>
          <p:cNvPr id="4" name="Slide Number Placeholder 3"/>
          <p:cNvSpPr>
            <a:spLocks noGrp="1"/>
          </p:cNvSpPr>
          <p:nvPr>
            <p:ph type="sldNum" sz="quarter" idx="10"/>
          </p:nvPr>
        </p:nvSpPr>
        <p:spPr/>
        <p:txBody>
          <a:bodyPr/>
          <a:lstStyle/>
          <a:p>
            <a:pPr>
              <a:defRPr/>
            </a:pPr>
            <a:fld id="{8495BE8D-B4A8-4CD4-8045-C69CEA20A0F6}" type="slidenum">
              <a:rPr lang="en-US" altLang="en-US" smtClean="0"/>
              <a:pPr>
                <a:defRPr/>
              </a:pPr>
              <a:t>10</a:t>
            </a:fld>
            <a:endParaRPr lang="en-US" altLang="en-US"/>
          </a:p>
        </p:txBody>
      </p:sp>
    </p:spTree>
    <p:extLst>
      <p:ext uri="{BB962C8B-B14F-4D97-AF65-F5344CB8AC3E}">
        <p14:creationId xmlns:p14="http://schemas.microsoft.com/office/powerpoint/2010/main" val="403520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S PGothic" pitchFamily="34" charset="-128"/>
                <a:cs typeface="ＭＳ Ｐゴシック" charset="0"/>
              </a:rPr>
              <a:t>Drinking Water</a:t>
            </a:r>
            <a:r>
              <a:rPr lang="en-US" sz="1200" dirty="0">
                <a:effectLst/>
              </a:rPr>
              <a:t/>
            </a:r>
            <a:br>
              <a:rPr lang="en-US" sz="1200" dirty="0">
                <a:effectLst/>
              </a:rPr>
            </a:br>
            <a:r>
              <a:rPr lang="en-US" sz="1200" dirty="0">
                <a:effectLst/>
              </a:rPr>
              <a:t>Drinking water management supply area vulnerability / wellhead protection areas 8 Groundwater contamination susceptibility </a:t>
            </a:r>
            <a:br>
              <a:rPr lang="en-US" sz="1200" dirty="0">
                <a:effectLst/>
              </a:rPr>
            </a:br>
            <a:r>
              <a:rPr lang="en-US" sz="1200" dirty="0">
                <a:effectLst/>
              </a:rPr>
              <a:t>Proximity to </a:t>
            </a:r>
            <a:r>
              <a:rPr lang="en-US" sz="1200" dirty="0" err="1">
                <a:effectLst/>
              </a:rPr>
              <a:t>mainstem</a:t>
            </a:r>
            <a:r>
              <a:rPr lang="en-US" sz="1200" dirty="0">
                <a:effectLst/>
              </a:rPr>
              <a:t> river water supply (Mississippi River &amp; major </a:t>
            </a:r>
            <a:r>
              <a:rPr lang="en-US" sz="1200" kern="1200" dirty="0" err="1">
                <a:solidFill>
                  <a:schemeClr val="tx1"/>
                </a:solidFill>
                <a:effectLst/>
                <a:latin typeface="+mn-lt"/>
                <a:ea typeface="MS PGothic" pitchFamily="34" charset="-128"/>
                <a:cs typeface="ＭＳ Ｐゴシック" charset="0"/>
              </a:rPr>
              <a:t>tribs</a:t>
            </a:r>
            <a:r>
              <a:rPr lang="en-US" sz="1200" kern="1200" dirty="0">
                <a:solidFill>
                  <a:schemeClr val="tx1"/>
                </a:solidFill>
                <a:effectLst/>
                <a:latin typeface="+mn-lt"/>
                <a:ea typeface="MS PGothic" pitchFamily="34" charset="-128"/>
                <a:cs typeface="ＭＳ Ｐゴシック" charset="0"/>
              </a:rPr>
              <a:t>) </a:t>
            </a:r>
            <a:r>
              <a:rPr lang="en-US" sz="1200" dirty="0">
                <a:effectLst/>
              </a:rPr>
              <a:t> 8 Private well density (</a:t>
            </a:r>
            <a:r>
              <a:rPr lang="en-US" sz="1200" dirty="0" err="1">
                <a:effectLst/>
              </a:rPr>
              <a:t>wellclass.tif</a:t>
            </a:r>
            <a:r>
              <a:rPr lang="en-US" sz="1200" dirty="0">
                <a:effectLst/>
              </a:rPr>
              <a:t>) </a:t>
            </a:r>
            <a:br>
              <a:rPr lang="en-US" sz="1200" dirty="0">
                <a:effectLst/>
              </a:rPr>
            </a:br>
            <a:r>
              <a:rPr lang="en-US" dirty="0">
                <a:effectLst/>
              </a:rPr>
              <a:t>Groundwater recharge &amp; supply (scaled 0-</a:t>
            </a:r>
            <a:r>
              <a:rPr lang="en-US" sz="1200" kern="1200" dirty="0">
                <a:solidFill>
                  <a:schemeClr val="tx1"/>
                </a:solidFill>
                <a:effectLst/>
                <a:latin typeface="+mn-lt"/>
                <a:ea typeface="MS PGothic" pitchFamily="34" charset="-128"/>
                <a:cs typeface="ＭＳ Ｐゴシック" charset="0"/>
              </a:rPr>
              <a:t>10) (Smith et al. 2015)</a:t>
            </a:r>
            <a:r>
              <a:rPr lang="en-US" dirty="0">
                <a:effectLst/>
              </a:rPr>
              <a:t> </a:t>
            </a:r>
            <a:endParaRPr lang="en-US" dirty="0"/>
          </a:p>
        </p:txBody>
      </p:sp>
      <p:sp>
        <p:nvSpPr>
          <p:cNvPr id="4" name="Slide Number Placeholder 3"/>
          <p:cNvSpPr>
            <a:spLocks noGrp="1"/>
          </p:cNvSpPr>
          <p:nvPr>
            <p:ph type="sldNum" sz="quarter" idx="10"/>
          </p:nvPr>
        </p:nvSpPr>
        <p:spPr/>
        <p:txBody>
          <a:bodyPr/>
          <a:lstStyle/>
          <a:p>
            <a:pPr>
              <a:defRPr/>
            </a:pPr>
            <a:fld id="{8495BE8D-B4A8-4CD4-8045-C69CEA20A0F6}" type="slidenum">
              <a:rPr lang="en-US" altLang="en-US" smtClean="0"/>
              <a:pPr>
                <a:defRPr/>
              </a:pPr>
              <a:t>11</a:t>
            </a:fld>
            <a:endParaRPr lang="en-US" altLang="en-US"/>
          </a:p>
        </p:txBody>
      </p:sp>
    </p:spTree>
    <p:extLst>
      <p:ext uri="{BB962C8B-B14F-4D97-AF65-F5344CB8AC3E}">
        <p14:creationId xmlns:p14="http://schemas.microsoft.com/office/powerpoint/2010/main" val="2767245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Option 3">
    <p:spTree>
      <p:nvGrpSpPr>
        <p:cNvPr id="1" name=""/>
        <p:cNvGrpSpPr/>
        <p:nvPr/>
      </p:nvGrpSpPr>
      <p:grpSpPr>
        <a:xfrm>
          <a:off x="0" y="0"/>
          <a:ext cx="0" cy="0"/>
          <a:chOff x="0" y="0"/>
          <a:chExt cx="0" cy="0"/>
        </a:xfrm>
      </p:grpSpPr>
      <p:pic>
        <p:nvPicPr>
          <p:cNvPr id="5" name="Picture 7" descr="TNCLogoPrimary_CMYK_notag.eps"/>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59688" y="261938"/>
            <a:ext cx="118268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70377" y="262357"/>
            <a:ext cx="6847760" cy="701539"/>
          </a:xfrm>
        </p:spPr>
        <p:txBody>
          <a:bodyPr/>
          <a:lstStyle>
            <a:lvl1pPr algn="l">
              <a:defRPr sz="4800" b="1" baseline="0">
                <a:solidFill>
                  <a:schemeClr val="bg2"/>
                </a:solidFill>
                <a:effectLst/>
                <a:latin typeface="Arial"/>
                <a:cs typeface="Aria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70375" y="963896"/>
            <a:ext cx="6847761" cy="789140"/>
          </a:xfrm>
        </p:spPr>
        <p:txBody>
          <a:bodyPr/>
          <a:lstStyle>
            <a:lvl1pPr marL="0" indent="0" algn="l">
              <a:lnSpc>
                <a:spcPct val="85000"/>
              </a:lnSpc>
              <a:spcBef>
                <a:spcPts val="0"/>
              </a:spcBef>
              <a:buFont typeface="Times" pitchFamily="-96" charset="0"/>
              <a:buNone/>
              <a:defRPr kumimoji="0" lang="en-US" sz="3000" b="0" i="0" u="none" strike="noStrike" kern="0" cap="none" spc="0" normalizeH="0" baseline="0" noProof="0" dirty="0">
                <a:ln>
                  <a:noFill/>
                </a:ln>
                <a:solidFill>
                  <a:schemeClr val="bg2"/>
                </a:solidFill>
                <a:effectLst/>
                <a:uLnTx/>
                <a:uFillTx/>
                <a:latin typeface="Arial"/>
                <a:ea typeface="+mn-ea"/>
                <a:cs typeface="Arial"/>
              </a:defRPr>
            </a:lvl1pPr>
          </a:lstStyle>
          <a:p>
            <a:r>
              <a:rPr lang="en-US"/>
              <a:t>Click to edit Master subtitle style</a:t>
            </a:r>
            <a:endParaRPr lang="en-US" dirty="0"/>
          </a:p>
        </p:txBody>
      </p:sp>
      <p:sp>
        <p:nvSpPr>
          <p:cNvPr id="9" name="Picture Placeholder 8"/>
          <p:cNvSpPr>
            <a:spLocks noGrp="1"/>
          </p:cNvSpPr>
          <p:nvPr>
            <p:ph type="pic" sz="quarter" idx="10"/>
          </p:nvPr>
        </p:nvSpPr>
        <p:spPr>
          <a:xfrm>
            <a:off x="0" y="1937927"/>
            <a:ext cx="9144000" cy="3200400"/>
          </a:xfrm>
          <a:noFill/>
        </p:spPr>
        <p:txBody>
          <a:bodyPr/>
          <a:lstStyle>
            <a:lvl1pPr algn="ctr">
              <a:defRPr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229363593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w/number">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28700"/>
            <a:ext cx="4114800"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10" name="Picture Placeholder 7"/>
          <p:cNvSpPr>
            <a:spLocks noGrp="1"/>
          </p:cNvSpPr>
          <p:nvPr>
            <p:ph type="pic" sz="quarter" idx="10"/>
          </p:nvPr>
        </p:nvSpPr>
        <p:spPr>
          <a:xfrm>
            <a:off x="4800600" y="1028700"/>
            <a:ext cx="3886200" cy="3257550"/>
          </a:xfrm>
        </p:spPr>
        <p:txBody>
          <a:bodyPr>
            <a:normAutofit/>
          </a:bodyPr>
          <a:lstStyle/>
          <a:p>
            <a:pPr lvl="0"/>
            <a:r>
              <a:rPr lang="en-US" noProof="0"/>
              <a:t>Click icon to add picture</a:t>
            </a:r>
          </a:p>
        </p:txBody>
      </p:sp>
      <p:sp>
        <p:nvSpPr>
          <p:cNvPr id="6" name="Slide Number Placeholder 1"/>
          <p:cNvSpPr>
            <a:spLocks noGrp="1"/>
          </p:cNvSpPr>
          <p:nvPr>
            <p:ph type="sldNum" sz="quarter" idx="11"/>
          </p:nvPr>
        </p:nvSpPr>
        <p:spPr/>
        <p:txBody>
          <a:bodyPr/>
          <a:lstStyle>
            <a:lvl1pPr>
              <a:defRPr/>
            </a:lvl1pPr>
          </a:lstStyle>
          <a:p>
            <a:pPr>
              <a:defRPr/>
            </a:pPr>
            <a:fld id="{23A6E4C0-B2EF-4913-951C-1FC55E053DD8}" type="slidenum">
              <a:rPr lang="en-US" altLang="en-US"/>
              <a:pPr>
                <a:defRPr/>
              </a:pPr>
              <a:t>‹#›</a:t>
            </a:fld>
            <a:endParaRPr lang="en-US" altLang="en-US"/>
          </a:p>
        </p:txBody>
      </p:sp>
    </p:spTree>
    <p:extLst>
      <p:ext uri="{BB962C8B-B14F-4D97-AF65-F5344CB8AC3E}">
        <p14:creationId xmlns:p14="http://schemas.microsoft.com/office/powerpoint/2010/main" val="92228700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no bullets and thumbnail">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700"/>
            <a:ext cx="5486400" cy="325755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9" name="Picture Placeholder 9"/>
          <p:cNvSpPr>
            <a:spLocks noGrp="1"/>
          </p:cNvSpPr>
          <p:nvPr>
            <p:ph type="pic" sz="quarter" idx="10"/>
          </p:nvPr>
        </p:nvSpPr>
        <p:spPr>
          <a:xfrm>
            <a:off x="6172200" y="1028700"/>
            <a:ext cx="2514600" cy="1543050"/>
          </a:xfrm>
        </p:spPr>
        <p:txBody>
          <a:bodyPr>
            <a:normAutofit/>
          </a:bodyPr>
          <a:lstStyle/>
          <a:p>
            <a:pPr lvl="0"/>
            <a:r>
              <a:rPr lang="en-US" noProof="0"/>
              <a:t>Click icon to add picture</a:t>
            </a:r>
          </a:p>
        </p:txBody>
      </p:sp>
      <p:sp>
        <p:nvSpPr>
          <p:cNvPr id="10" name="Picture Placeholder 9"/>
          <p:cNvSpPr>
            <a:spLocks noGrp="1"/>
          </p:cNvSpPr>
          <p:nvPr>
            <p:ph type="pic" sz="quarter" idx="11"/>
          </p:nvPr>
        </p:nvSpPr>
        <p:spPr>
          <a:xfrm>
            <a:off x="6172200" y="2743200"/>
            <a:ext cx="2514600" cy="1543050"/>
          </a:xfrm>
        </p:spPr>
        <p:txBody>
          <a:bodyPr>
            <a:normAutofit/>
          </a:bodyPr>
          <a:lstStyle/>
          <a:p>
            <a:pPr lvl="0"/>
            <a:r>
              <a:rPr lang="en-US" noProof="0"/>
              <a:t>Click icon to add picture</a:t>
            </a:r>
          </a:p>
        </p:txBody>
      </p:sp>
      <p:sp>
        <p:nvSpPr>
          <p:cNvPr id="6" name="Slide Number Placeholder 1"/>
          <p:cNvSpPr>
            <a:spLocks noGrp="1"/>
          </p:cNvSpPr>
          <p:nvPr>
            <p:ph type="sldNum" sz="quarter" idx="12"/>
          </p:nvPr>
        </p:nvSpPr>
        <p:spPr/>
        <p:txBody>
          <a:bodyPr/>
          <a:lstStyle>
            <a:lvl1pPr>
              <a:defRPr/>
            </a:lvl1pPr>
          </a:lstStyle>
          <a:p>
            <a:pPr>
              <a:defRPr/>
            </a:pPr>
            <a:fld id="{C8DAD0B4-CAD6-45CB-9C7B-3AA48B33CE57}" type="slidenum">
              <a:rPr lang="en-US" altLang="en-US"/>
              <a:pPr>
                <a:defRPr/>
              </a:pPr>
              <a:t>‹#›</a:t>
            </a:fld>
            <a:endParaRPr lang="en-US" altLang="en-US"/>
          </a:p>
        </p:txBody>
      </p:sp>
    </p:spTree>
    <p:extLst>
      <p:ext uri="{BB962C8B-B14F-4D97-AF65-F5344CB8AC3E}">
        <p14:creationId xmlns:p14="http://schemas.microsoft.com/office/powerpoint/2010/main" val="189867658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w/number and thumbnail">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28700"/>
            <a:ext cx="5486400"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9" name="Picture Placeholder 9"/>
          <p:cNvSpPr>
            <a:spLocks noGrp="1"/>
          </p:cNvSpPr>
          <p:nvPr>
            <p:ph type="pic" sz="quarter" idx="10"/>
          </p:nvPr>
        </p:nvSpPr>
        <p:spPr>
          <a:xfrm>
            <a:off x="6172200" y="1028700"/>
            <a:ext cx="2514600" cy="1543050"/>
          </a:xfrm>
        </p:spPr>
        <p:txBody>
          <a:bodyPr>
            <a:normAutofit/>
          </a:bodyPr>
          <a:lstStyle/>
          <a:p>
            <a:pPr lvl="0"/>
            <a:r>
              <a:rPr lang="en-US" noProof="0"/>
              <a:t>Click icon to add picture</a:t>
            </a:r>
          </a:p>
        </p:txBody>
      </p:sp>
      <p:sp>
        <p:nvSpPr>
          <p:cNvPr id="10" name="Picture Placeholder 9"/>
          <p:cNvSpPr>
            <a:spLocks noGrp="1"/>
          </p:cNvSpPr>
          <p:nvPr>
            <p:ph type="pic" sz="quarter" idx="11"/>
          </p:nvPr>
        </p:nvSpPr>
        <p:spPr>
          <a:xfrm>
            <a:off x="6172200" y="2743200"/>
            <a:ext cx="2514600" cy="1543050"/>
          </a:xfrm>
        </p:spPr>
        <p:txBody>
          <a:bodyPr>
            <a:normAutofit/>
          </a:bodyPr>
          <a:lstStyle/>
          <a:p>
            <a:pPr lvl="0"/>
            <a:r>
              <a:rPr lang="en-US" noProof="0"/>
              <a:t>Click icon to add picture</a:t>
            </a:r>
          </a:p>
        </p:txBody>
      </p:sp>
      <p:sp>
        <p:nvSpPr>
          <p:cNvPr id="6" name="Slide Number Placeholder 1"/>
          <p:cNvSpPr>
            <a:spLocks noGrp="1"/>
          </p:cNvSpPr>
          <p:nvPr>
            <p:ph type="sldNum" sz="quarter" idx="12"/>
          </p:nvPr>
        </p:nvSpPr>
        <p:spPr/>
        <p:txBody>
          <a:bodyPr/>
          <a:lstStyle>
            <a:lvl1pPr>
              <a:defRPr/>
            </a:lvl1pPr>
          </a:lstStyle>
          <a:p>
            <a:pPr>
              <a:defRPr/>
            </a:pPr>
            <a:fld id="{7D798D05-FD70-41AA-B1E5-6553068CC9C3}" type="slidenum">
              <a:rPr lang="en-US" altLang="en-US"/>
              <a:pPr>
                <a:defRPr/>
              </a:pPr>
              <a:t>‹#›</a:t>
            </a:fld>
            <a:endParaRPr lang="en-US" altLang="en-US"/>
          </a:p>
        </p:txBody>
      </p:sp>
    </p:spTree>
    <p:extLst>
      <p:ext uri="{BB962C8B-B14F-4D97-AF65-F5344CB8AC3E}">
        <p14:creationId xmlns:p14="http://schemas.microsoft.com/office/powerpoint/2010/main" val="401413049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w/bullets">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028700"/>
            <a:ext cx="4005072"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1143000" indent="-228600">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690872" y="1028700"/>
            <a:ext cx="4005072"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1143000" indent="-228600">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7" name="Slide Number Placeholder 1"/>
          <p:cNvSpPr>
            <a:spLocks noGrp="1"/>
          </p:cNvSpPr>
          <p:nvPr>
            <p:ph type="sldNum" sz="quarter" idx="11"/>
          </p:nvPr>
        </p:nvSpPr>
        <p:spPr/>
        <p:txBody>
          <a:bodyPr/>
          <a:lstStyle>
            <a:lvl1pPr>
              <a:defRPr/>
            </a:lvl1pPr>
          </a:lstStyle>
          <a:p>
            <a:pPr>
              <a:defRPr/>
            </a:pPr>
            <a:fld id="{A9FA2CD2-6666-4B3A-BC30-7B4039098F37}" type="slidenum">
              <a:rPr lang="en-US" altLang="en-US"/>
              <a:pPr>
                <a:defRPr/>
              </a:pPr>
              <a:t>‹#›</a:t>
            </a:fld>
            <a:endParaRPr lang="en-US" altLang="en-US"/>
          </a:p>
        </p:txBody>
      </p:sp>
    </p:spTree>
    <p:extLst>
      <p:ext uri="{BB962C8B-B14F-4D97-AF65-F5344CB8AC3E}">
        <p14:creationId xmlns:p14="http://schemas.microsoft.com/office/powerpoint/2010/main" val="293127588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700"/>
            <a:ext cx="4005072" cy="325755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idx="10"/>
          </p:nvPr>
        </p:nvSpPr>
        <p:spPr>
          <a:xfrm>
            <a:off x="4690872" y="1028700"/>
            <a:ext cx="4005072" cy="325755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5" name="Slide Number Placeholder 1"/>
          <p:cNvSpPr>
            <a:spLocks noGrp="1"/>
          </p:cNvSpPr>
          <p:nvPr>
            <p:ph type="sldNum" sz="quarter" idx="11"/>
          </p:nvPr>
        </p:nvSpPr>
        <p:spPr/>
        <p:txBody>
          <a:bodyPr/>
          <a:lstStyle>
            <a:lvl1pPr>
              <a:defRPr/>
            </a:lvl1pPr>
          </a:lstStyle>
          <a:p>
            <a:pPr>
              <a:defRPr/>
            </a:pPr>
            <a:fld id="{EC228C0F-06B7-4853-973A-ABACE70E8F31}" type="slidenum">
              <a:rPr lang="en-US" altLang="en-US"/>
              <a:pPr>
                <a:defRPr/>
              </a:pPr>
              <a:t>‹#›</a:t>
            </a:fld>
            <a:endParaRPr lang="en-US" altLang="en-US"/>
          </a:p>
        </p:txBody>
      </p:sp>
    </p:spTree>
    <p:extLst>
      <p:ext uri="{BB962C8B-B14F-4D97-AF65-F5344CB8AC3E}">
        <p14:creationId xmlns:p14="http://schemas.microsoft.com/office/powerpoint/2010/main" val="241125441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w/number">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28700"/>
            <a:ext cx="4005072"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4690872" y="1028700"/>
            <a:ext cx="4005072"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8" name="Slide Number Placeholder 1"/>
          <p:cNvSpPr>
            <a:spLocks noGrp="1"/>
          </p:cNvSpPr>
          <p:nvPr>
            <p:ph type="sldNum" sz="quarter" idx="11"/>
          </p:nvPr>
        </p:nvSpPr>
        <p:spPr/>
        <p:txBody>
          <a:bodyPr/>
          <a:lstStyle>
            <a:lvl1pPr>
              <a:defRPr/>
            </a:lvl1pPr>
          </a:lstStyle>
          <a:p>
            <a:pPr>
              <a:defRPr/>
            </a:pPr>
            <a:fld id="{A060A3AF-EEC2-4925-BD2F-223319D04757}" type="slidenum">
              <a:rPr lang="en-US" altLang="en-US"/>
              <a:pPr>
                <a:defRPr/>
              </a:pPr>
              <a:t>‹#›</a:t>
            </a:fld>
            <a:endParaRPr lang="en-US" altLang="en-US"/>
          </a:p>
        </p:txBody>
      </p:sp>
    </p:spTree>
    <p:extLst>
      <p:ext uri="{BB962C8B-B14F-4D97-AF65-F5344CB8AC3E}">
        <p14:creationId xmlns:p14="http://schemas.microsoft.com/office/powerpoint/2010/main" val="394624836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lvl1pPr>
          </a:lstStyle>
          <a:p>
            <a:pPr>
              <a:defRPr/>
            </a:pPr>
            <a:fld id="{835C2460-C183-46F0-9036-8F70BE4F65BD}" type="slidenum">
              <a:rPr lang="en-US" altLang="en-US"/>
              <a:pPr>
                <a:defRPr/>
              </a:pPr>
              <a:t>‹#›</a:t>
            </a:fld>
            <a:endParaRPr lang="en-US" altLang="en-US"/>
          </a:p>
        </p:txBody>
      </p:sp>
    </p:spTree>
    <p:extLst>
      <p:ext uri="{BB962C8B-B14F-4D97-AF65-F5344CB8AC3E}">
        <p14:creationId xmlns:p14="http://schemas.microsoft.com/office/powerpoint/2010/main" val="12677398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NO Subtitle">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a:xfrm>
            <a:off x="831275" y="705970"/>
            <a:ext cx="7023965" cy="357188"/>
          </a:xfrm>
          <a:prstGeom prst="rect">
            <a:avLst/>
          </a:prstGeom>
        </p:spPr>
        <p:txBody>
          <a:bodyPr vert="horz" lIns="82048" tIns="41025" rIns="82048" bIns="41025" rtlCol="0" anchor="ctr">
            <a:normAutofit/>
          </a:bodyPr>
          <a:lstStyle>
            <a:lvl1pPr>
              <a:defRPr sz="1500" b="1">
                <a:latin typeface="Imago Medium"/>
                <a:cs typeface="Imago Medium"/>
              </a:defRPr>
            </a:lvl1pPr>
          </a:lstStyle>
          <a:p>
            <a:r>
              <a:rPr lang="en-US" dirty="0"/>
              <a:t>CLICK TO EDIT MASTER TITLE STYLE</a:t>
            </a:r>
          </a:p>
        </p:txBody>
      </p:sp>
      <p:sp>
        <p:nvSpPr>
          <p:cNvPr id="13" name="Content Placeholder 12"/>
          <p:cNvSpPr>
            <a:spLocks noGrp="1"/>
          </p:cNvSpPr>
          <p:nvPr>
            <p:ph sz="quarter" idx="11"/>
          </p:nvPr>
        </p:nvSpPr>
        <p:spPr>
          <a:xfrm>
            <a:off x="831275" y="1154907"/>
            <a:ext cx="7550727" cy="3181771"/>
          </a:xfrm>
          <a:prstGeom prst="rect">
            <a:avLst/>
          </a:prstGeom>
        </p:spPr>
        <p:txBody>
          <a:bodyPr vert="horz" lIns="82048" tIns="41025" rIns="82048" bIns="41025"/>
          <a:lstStyle>
            <a:lvl1pPr marL="0" indent="0">
              <a:lnSpc>
                <a:spcPct val="130000"/>
              </a:lnSpc>
              <a:defRPr sz="1200" b="0" i="0">
                <a:solidFill>
                  <a:schemeClr val="tx1">
                    <a:lumMod val="50000"/>
                    <a:lumOff val="50000"/>
                  </a:schemeClr>
                </a:solidFill>
                <a:latin typeface="Imago Book"/>
                <a:cs typeface="Imago Book"/>
              </a:defRPr>
            </a:lvl1pPr>
            <a:lvl2pPr marL="0" indent="0">
              <a:lnSpc>
                <a:spcPct val="130000"/>
              </a:lnSpc>
              <a:defRPr sz="1050" b="0" i="0">
                <a:solidFill>
                  <a:schemeClr val="tx1">
                    <a:lumMod val="50000"/>
                    <a:lumOff val="50000"/>
                  </a:schemeClr>
                </a:solidFill>
                <a:latin typeface="Imago Book"/>
                <a:cs typeface="Imago Book"/>
              </a:defRPr>
            </a:lvl2pPr>
            <a:lvl3pPr marL="807667" indent="-192302">
              <a:lnSpc>
                <a:spcPct val="130000"/>
              </a:lnSpc>
              <a:buClr>
                <a:srgbClr val="82BF4A"/>
              </a:buClr>
              <a:buSzPct val="75000"/>
              <a:buFont typeface="Wingdings" charset="2"/>
              <a:buChar char=""/>
              <a:defRPr sz="1050" b="0" i="0">
                <a:solidFill>
                  <a:schemeClr val="tx1">
                    <a:lumMod val="50000"/>
                    <a:lumOff val="50000"/>
                  </a:schemeClr>
                </a:solidFill>
                <a:latin typeface="Imago Book"/>
                <a:cs typeface="Imago Book"/>
              </a:defRPr>
            </a:lvl3pPr>
            <a:lvl4pPr>
              <a:lnSpc>
                <a:spcPct val="130000"/>
              </a:lnSpc>
              <a:defRPr sz="1050">
                <a:latin typeface="Oakleaf"/>
                <a:cs typeface="Oakleaf"/>
              </a:defRPr>
            </a:lvl4pPr>
            <a:lvl5pPr>
              <a:lnSpc>
                <a:spcPct val="130000"/>
              </a:lnSpc>
              <a:defRPr sz="1050">
                <a:latin typeface="Oakleaf"/>
                <a:cs typeface="Oakleaf"/>
              </a:defRPr>
            </a:lvl5pPr>
          </a:lstStyle>
          <a:p>
            <a:pPr lvl="0"/>
            <a:r>
              <a:rPr lang="en-US" dirty="0"/>
              <a:t>Click to edit Master text styles</a:t>
            </a:r>
          </a:p>
          <a:p>
            <a:pPr lvl="1"/>
            <a:r>
              <a:rPr lang="en-US" dirty="0"/>
              <a:t>Second level</a:t>
            </a:r>
          </a:p>
          <a:p>
            <a:pPr lvl="2"/>
            <a:r>
              <a:rPr lang="en-US" dirty="0"/>
              <a:t>Third level</a:t>
            </a:r>
          </a:p>
        </p:txBody>
      </p:sp>
      <p:sp>
        <p:nvSpPr>
          <p:cNvPr id="11" name="Line 2"/>
          <p:cNvSpPr>
            <a:spLocks noChangeShapeType="1"/>
          </p:cNvSpPr>
          <p:nvPr userDrawn="1"/>
        </p:nvSpPr>
        <p:spPr bwMode="auto">
          <a:xfrm rot="10800000" flipH="1">
            <a:off x="762001" y="441932"/>
            <a:ext cx="7550727" cy="0"/>
          </a:xfrm>
          <a:prstGeom prst="line">
            <a:avLst/>
          </a:prstGeom>
          <a:noFill/>
          <a:ln w="6350" cmpd="sng">
            <a:solidFill>
              <a:schemeClr val="bg1">
                <a:lumMod val="50000"/>
              </a:schemeClr>
            </a:solidFill>
            <a:miter lim="800000"/>
            <a:headEnd/>
            <a:tailEnd/>
          </a:ln>
          <a:extLst>
            <a:ext uri="{909E8E84-426E-40DD-AFC4-6F175D3DCCD1}">
              <a14:hiddenFill xmlns:a14="http://schemas.microsoft.com/office/drawing/2010/main">
                <a:noFill/>
              </a14:hiddenFill>
            </a:ext>
          </a:extLst>
        </p:spPr>
        <p:txBody>
          <a:bodyPr lIns="0" tIns="0" rIns="0" bIns="0"/>
          <a:lstStyle/>
          <a:p>
            <a:pPr defTabSz="342900"/>
            <a:endParaRPr lang="en-US">
              <a:solidFill>
                <a:prstClr val="black"/>
              </a:solidFill>
            </a:endParaRPr>
          </a:p>
        </p:txBody>
      </p:sp>
      <p:sp>
        <p:nvSpPr>
          <p:cNvPr id="12" name="Line 2"/>
          <p:cNvSpPr>
            <a:spLocks noChangeShapeType="1"/>
          </p:cNvSpPr>
          <p:nvPr userDrawn="1"/>
        </p:nvSpPr>
        <p:spPr bwMode="auto">
          <a:xfrm rot="10800000" flipH="1">
            <a:off x="762001" y="4689662"/>
            <a:ext cx="7550727" cy="0"/>
          </a:xfrm>
          <a:prstGeom prst="line">
            <a:avLst/>
          </a:prstGeom>
          <a:noFill/>
          <a:ln w="6350" cmpd="sng">
            <a:solidFill>
              <a:srgbClr val="7F7F7F"/>
            </a:solidFill>
            <a:miter lim="800000"/>
            <a:headEnd/>
            <a:tailEnd/>
          </a:ln>
          <a:extLst>
            <a:ext uri="{909E8E84-426E-40DD-AFC4-6F175D3DCCD1}">
              <a14:hiddenFill xmlns:a14="http://schemas.microsoft.com/office/drawing/2010/main">
                <a:noFill/>
              </a14:hiddenFill>
            </a:ext>
          </a:extLst>
        </p:spPr>
        <p:txBody>
          <a:bodyPr lIns="0" tIns="0" rIns="0" bIns="0"/>
          <a:lstStyle/>
          <a:p>
            <a:pPr defTabSz="342900"/>
            <a:endParaRPr lang="en-US">
              <a:solidFill>
                <a:prstClr val="black"/>
              </a:solidFill>
            </a:endParaRPr>
          </a:p>
        </p:txBody>
      </p:sp>
      <p:sp>
        <p:nvSpPr>
          <p:cNvPr id="8" name="Slide Number Placeholder 1"/>
          <p:cNvSpPr>
            <a:spLocks noGrp="1"/>
          </p:cNvSpPr>
          <p:nvPr>
            <p:ph type="sldNum" sz="quarter" idx="4"/>
          </p:nvPr>
        </p:nvSpPr>
        <p:spPr>
          <a:xfrm>
            <a:off x="7906822" y="4871970"/>
            <a:ext cx="415636" cy="151280"/>
          </a:xfrm>
          <a:prstGeom prst="rect">
            <a:avLst/>
          </a:prstGeom>
          <a:noFill/>
          <a:ln>
            <a:noFill/>
          </a:ln>
        </p:spPr>
        <p:txBody>
          <a:bodyPr vert="horz" lIns="82058" tIns="41029" rIns="82058" bIns="41029" rtlCol="0" anchor="ctr"/>
          <a:lstStyle>
            <a:lvl1pPr algn="ctr">
              <a:defRPr sz="825" b="0" i="0">
                <a:solidFill>
                  <a:srgbClr val="008000"/>
                </a:solidFill>
                <a:latin typeface="Imago Light"/>
                <a:cs typeface="Imago Light"/>
              </a:defRPr>
            </a:lvl1pPr>
          </a:lstStyle>
          <a:p>
            <a:pPr>
              <a:defRPr/>
            </a:pPr>
            <a:r>
              <a:rPr lang="en-US"/>
              <a:t>/</a:t>
            </a:r>
            <a:fld id="{39AC6DD2-7F43-1B4A-82D6-A60DA721F0B3}" type="slidenum">
              <a:rPr lang="en-US" smtClean="0"/>
              <a:pPr>
                <a:defRPr/>
              </a:pPr>
              <a:t>‹#›</a:t>
            </a:fld>
            <a:endParaRPr lang="en-US" dirty="0"/>
          </a:p>
        </p:txBody>
      </p:sp>
    </p:spTree>
    <p:extLst>
      <p:ext uri="{BB962C8B-B14F-4D97-AF65-F5344CB8AC3E}">
        <p14:creationId xmlns:p14="http://schemas.microsoft.com/office/powerpoint/2010/main" val="14276129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Option 3">
    <p:spTree>
      <p:nvGrpSpPr>
        <p:cNvPr id="1" name=""/>
        <p:cNvGrpSpPr/>
        <p:nvPr/>
      </p:nvGrpSpPr>
      <p:grpSpPr>
        <a:xfrm>
          <a:off x="0" y="0"/>
          <a:ext cx="0" cy="0"/>
          <a:chOff x="0" y="0"/>
          <a:chExt cx="0" cy="0"/>
        </a:xfrm>
      </p:grpSpPr>
      <p:pic>
        <p:nvPicPr>
          <p:cNvPr id="5" name="Picture 7" descr="TNCLogoPrimary_CMYK_nota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59688" y="261938"/>
            <a:ext cx="118268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70377" y="262357"/>
            <a:ext cx="6847760" cy="701539"/>
          </a:xfrm>
        </p:spPr>
        <p:txBody>
          <a:bodyPr/>
          <a:lstStyle>
            <a:lvl1pPr algn="l">
              <a:defRPr sz="4800" b="1" baseline="0">
                <a:solidFill>
                  <a:schemeClr val="bg2"/>
                </a:solidFill>
                <a:effectLst/>
                <a:latin typeface="Arial"/>
                <a:cs typeface="Aria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70375" y="963896"/>
            <a:ext cx="6847761" cy="789140"/>
          </a:xfrm>
        </p:spPr>
        <p:txBody>
          <a:bodyPr/>
          <a:lstStyle>
            <a:lvl1pPr marL="0" indent="0" algn="l">
              <a:lnSpc>
                <a:spcPct val="85000"/>
              </a:lnSpc>
              <a:spcBef>
                <a:spcPts val="0"/>
              </a:spcBef>
              <a:buFont typeface="Times" pitchFamily="-96" charset="0"/>
              <a:buNone/>
              <a:defRPr kumimoji="0" lang="en-US" sz="3000" b="0" i="0" u="none" strike="noStrike" kern="0" cap="none" spc="0" normalizeH="0" baseline="0" noProof="0" dirty="0">
                <a:ln>
                  <a:noFill/>
                </a:ln>
                <a:solidFill>
                  <a:schemeClr val="bg2"/>
                </a:solidFill>
                <a:effectLst/>
                <a:uLnTx/>
                <a:uFillTx/>
                <a:latin typeface="Arial"/>
                <a:ea typeface="+mn-ea"/>
                <a:cs typeface="Arial"/>
              </a:defRPr>
            </a:lvl1pPr>
          </a:lstStyle>
          <a:p>
            <a:r>
              <a:rPr lang="en-US"/>
              <a:t>Click to edit Master subtitle style</a:t>
            </a:r>
            <a:endParaRPr lang="en-US" dirty="0"/>
          </a:p>
        </p:txBody>
      </p:sp>
      <p:sp>
        <p:nvSpPr>
          <p:cNvPr id="9" name="Picture Placeholder 8"/>
          <p:cNvSpPr>
            <a:spLocks noGrp="1"/>
          </p:cNvSpPr>
          <p:nvPr>
            <p:ph type="pic" sz="quarter" idx="10"/>
          </p:nvPr>
        </p:nvSpPr>
        <p:spPr>
          <a:xfrm>
            <a:off x="0" y="1937927"/>
            <a:ext cx="9144000" cy="3200400"/>
          </a:xfrm>
          <a:noFill/>
        </p:spPr>
        <p:txBody>
          <a:bodyPr/>
          <a:lstStyle>
            <a:lvl1pPr algn="ctr">
              <a:defRPr baseline="0"/>
            </a:lvl1pPr>
          </a:lstStyle>
          <a:p>
            <a:pPr lvl="0"/>
            <a:r>
              <a:rPr lang="en-US" noProof="0"/>
              <a:t>Click icon to add picture</a:t>
            </a:r>
            <a:endParaRPr lang="en-US" noProof="0" dirty="0"/>
          </a:p>
        </p:txBody>
      </p:sp>
    </p:spTree>
    <p:extLst>
      <p:ext uri="{BB962C8B-B14F-4D97-AF65-F5344CB8AC3E}">
        <p14:creationId xmlns:p14="http://schemas.microsoft.com/office/powerpoint/2010/main" val="138176446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i="0">
                <a:latin typeface="Arial"/>
                <a:cs typeface="Arial"/>
              </a:defRPr>
            </a:lvl1pPr>
          </a:lstStyle>
          <a:p>
            <a:r>
              <a:rPr lang="en-US"/>
              <a:t>Click to edit Master title style</a:t>
            </a:r>
            <a:endParaRPr lang="en-US" dirty="0"/>
          </a:p>
        </p:txBody>
      </p:sp>
      <p:sp>
        <p:nvSpPr>
          <p:cNvPr id="5" name="Content Placeholder 2"/>
          <p:cNvSpPr>
            <a:spLocks noGrp="1"/>
          </p:cNvSpPr>
          <p:nvPr>
            <p:ph idx="1"/>
          </p:nvPr>
        </p:nvSpPr>
        <p:spPr>
          <a:xfrm>
            <a:off x="457200" y="1028700"/>
            <a:ext cx="8229600"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D38F5D8D-F44D-4E09-9A8E-8B5BF5B6235F}" type="slidenum">
              <a:rPr lang="en-US" altLang="en-US"/>
              <a:pPr>
                <a:defRPr/>
              </a:pPr>
              <a:t>‹#›</a:t>
            </a:fld>
            <a:endParaRPr lang="en-US" altLang="en-US"/>
          </a:p>
        </p:txBody>
      </p:sp>
    </p:spTree>
    <p:extLst>
      <p:ext uri="{BB962C8B-B14F-4D97-AF65-F5344CB8AC3E}">
        <p14:creationId xmlns:p14="http://schemas.microsoft.com/office/powerpoint/2010/main" val="23958423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i="0">
                <a:latin typeface="Arial"/>
                <a:cs typeface="Arial"/>
              </a:defRPr>
            </a:lvl1pPr>
          </a:lstStyle>
          <a:p>
            <a:r>
              <a:rPr lang="en-US"/>
              <a:t>Click to edit Master title style</a:t>
            </a:r>
            <a:endParaRPr lang="en-US" dirty="0"/>
          </a:p>
        </p:txBody>
      </p:sp>
      <p:sp>
        <p:nvSpPr>
          <p:cNvPr id="5" name="Content Placeholder 2"/>
          <p:cNvSpPr>
            <a:spLocks noGrp="1"/>
          </p:cNvSpPr>
          <p:nvPr>
            <p:ph idx="1"/>
          </p:nvPr>
        </p:nvSpPr>
        <p:spPr>
          <a:xfrm>
            <a:off x="457200" y="1028700"/>
            <a:ext cx="8229600"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defRPr/>
            </a:lvl4pPr>
            <a:lvl5pPr marL="114300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D38F5D8D-F44D-4E09-9A8E-8B5BF5B6235F}" type="slidenum">
              <a:rPr lang="en-US" altLang="en-US"/>
              <a:pPr>
                <a:defRPr/>
              </a:pPr>
              <a:t>‹#›</a:t>
            </a:fld>
            <a:endParaRPr lang="en-US" altLang="en-US"/>
          </a:p>
        </p:txBody>
      </p:sp>
    </p:spTree>
    <p:extLst>
      <p:ext uri="{BB962C8B-B14F-4D97-AF65-F5344CB8AC3E}">
        <p14:creationId xmlns:p14="http://schemas.microsoft.com/office/powerpoint/2010/main" val="143075536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w/bullets">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028700"/>
            <a:ext cx="4114800"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9144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0"/>
          </p:nvPr>
        </p:nvSpPr>
        <p:spPr>
          <a:xfrm>
            <a:off x="4800600" y="1028700"/>
            <a:ext cx="3886200" cy="3257550"/>
          </a:xfrm>
        </p:spPr>
        <p:txBody>
          <a:bodyPr>
            <a:normAutofit/>
          </a:bodyPr>
          <a:lstStyle/>
          <a:p>
            <a:pPr lvl="0"/>
            <a:r>
              <a:rPr lang="en-US" noProof="0"/>
              <a:t>Click icon to add picture</a:t>
            </a:r>
          </a:p>
        </p:txBody>
      </p:sp>
      <p:sp>
        <p:nvSpPr>
          <p:cNvPr id="7"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5" name="Slide Number Placeholder 1"/>
          <p:cNvSpPr>
            <a:spLocks noGrp="1"/>
          </p:cNvSpPr>
          <p:nvPr>
            <p:ph type="sldNum" sz="quarter" idx="11"/>
          </p:nvPr>
        </p:nvSpPr>
        <p:spPr/>
        <p:txBody>
          <a:bodyPr/>
          <a:lstStyle>
            <a:lvl1pPr>
              <a:defRPr/>
            </a:lvl1pPr>
          </a:lstStyle>
          <a:p>
            <a:pPr>
              <a:defRPr/>
            </a:pPr>
            <a:fld id="{D0C2407D-4F0A-426E-A37F-59662EBABEC1}" type="slidenum">
              <a:rPr lang="en-US" altLang="en-US"/>
              <a:pPr>
                <a:defRPr/>
              </a:pPr>
              <a:t>‹#›</a:t>
            </a:fld>
            <a:endParaRPr lang="en-US" altLang="en-US"/>
          </a:p>
        </p:txBody>
      </p:sp>
    </p:spTree>
    <p:extLst>
      <p:ext uri="{BB962C8B-B14F-4D97-AF65-F5344CB8AC3E}">
        <p14:creationId xmlns:p14="http://schemas.microsoft.com/office/powerpoint/2010/main" val="21901265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 column w/bullets and thumbnail">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6" name="Content Placeholder 2"/>
          <p:cNvSpPr>
            <a:spLocks noGrp="1"/>
          </p:cNvSpPr>
          <p:nvPr>
            <p:ph idx="1"/>
          </p:nvPr>
        </p:nvSpPr>
        <p:spPr>
          <a:xfrm>
            <a:off x="457200" y="1028700"/>
            <a:ext cx="5486400"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9144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6172200" y="1028700"/>
            <a:ext cx="2514600" cy="1543050"/>
          </a:xfrm>
        </p:spPr>
        <p:txBody>
          <a:bodyPr>
            <a:normAutofit/>
          </a:bodyPr>
          <a:lstStyle/>
          <a:p>
            <a:pPr lvl="0"/>
            <a:r>
              <a:rPr lang="en-US" noProof="0"/>
              <a:t>Click icon to add picture</a:t>
            </a:r>
          </a:p>
        </p:txBody>
      </p:sp>
      <p:sp>
        <p:nvSpPr>
          <p:cNvPr id="11" name="Picture Placeholder 9"/>
          <p:cNvSpPr>
            <a:spLocks noGrp="1"/>
          </p:cNvSpPr>
          <p:nvPr>
            <p:ph type="pic" sz="quarter" idx="11"/>
          </p:nvPr>
        </p:nvSpPr>
        <p:spPr>
          <a:xfrm>
            <a:off x="6172200" y="2743200"/>
            <a:ext cx="2514600" cy="1543050"/>
          </a:xfrm>
        </p:spPr>
        <p:txBody>
          <a:bodyPr>
            <a:normAutofit/>
          </a:bodyPr>
          <a:lstStyle/>
          <a:p>
            <a:pPr lvl="0"/>
            <a:r>
              <a:rPr lang="en-US" noProof="0"/>
              <a:t>Click icon to add picture</a:t>
            </a:r>
          </a:p>
        </p:txBody>
      </p:sp>
      <p:sp>
        <p:nvSpPr>
          <p:cNvPr id="7" name="Slide Number Placeholder 2"/>
          <p:cNvSpPr>
            <a:spLocks noGrp="1"/>
          </p:cNvSpPr>
          <p:nvPr>
            <p:ph type="sldNum" sz="quarter" idx="12"/>
          </p:nvPr>
        </p:nvSpPr>
        <p:spPr/>
        <p:txBody>
          <a:bodyPr/>
          <a:lstStyle>
            <a:lvl1pPr>
              <a:defRPr/>
            </a:lvl1pPr>
          </a:lstStyle>
          <a:p>
            <a:pPr>
              <a:defRPr/>
            </a:pPr>
            <a:fld id="{45D5432A-2A1A-45C3-895A-990E6B355D4F}" type="slidenum">
              <a:rPr lang="en-US" altLang="en-US"/>
              <a:pPr>
                <a:defRPr/>
              </a:pPr>
              <a:t>‹#›</a:t>
            </a:fld>
            <a:endParaRPr lang="en-US" altLang="en-US"/>
          </a:p>
        </p:txBody>
      </p:sp>
    </p:spTree>
    <p:extLst>
      <p:ext uri="{BB962C8B-B14F-4D97-AF65-F5344CB8AC3E}">
        <p14:creationId xmlns:p14="http://schemas.microsoft.com/office/powerpoint/2010/main" val="15791791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width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9" name="Picture Placeholder 6"/>
          <p:cNvSpPr>
            <a:spLocks noGrp="1"/>
          </p:cNvSpPr>
          <p:nvPr>
            <p:ph type="pic" sz="quarter" idx="10"/>
          </p:nvPr>
        </p:nvSpPr>
        <p:spPr>
          <a:xfrm>
            <a:off x="457200" y="1028699"/>
            <a:ext cx="8229600" cy="3257550"/>
          </a:xfrm>
        </p:spPr>
        <p:txBody>
          <a:bodyPr>
            <a:normAutofit/>
          </a:bodyPr>
          <a:lstStyle>
            <a:lvl1pPr>
              <a:buNone/>
              <a:defRPr/>
            </a:lvl1pPr>
          </a:lstStyle>
          <a:p>
            <a:pPr lvl="0"/>
            <a:r>
              <a:rPr lang="en-US" noProof="0"/>
              <a:t>Click icon to add picture</a:t>
            </a:r>
          </a:p>
        </p:txBody>
      </p:sp>
      <p:sp>
        <p:nvSpPr>
          <p:cNvPr id="4" name="Slide Number Placeholder 2"/>
          <p:cNvSpPr>
            <a:spLocks noGrp="1"/>
          </p:cNvSpPr>
          <p:nvPr>
            <p:ph type="sldNum" sz="quarter" idx="11"/>
          </p:nvPr>
        </p:nvSpPr>
        <p:spPr/>
        <p:txBody>
          <a:bodyPr/>
          <a:lstStyle>
            <a:lvl1pPr>
              <a:defRPr/>
            </a:lvl1pPr>
          </a:lstStyle>
          <a:p>
            <a:pPr>
              <a:defRPr/>
            </a:pPr>
            <a:fld id="{1FE72A57-9A42-455B-9B94-9CA1C8AB1275}" type="slidenum">
              <a:rPr lang="en-US" altLang="en-US"/>
              <a:pPr>
                <a:defRPr/>
              </a:pPr>
              <a:t>‹#›</a:t>
            </a:fld>
            <a:endParaRPr lang="en-US" altLang="en-US"/>
          </a:p>
        </p:txBody>
      </p:sp>
    </p:spTree>
    <p:extLst>
      <p:ext uri="{BB962C8B-B14F-4D97-AF65-F5344CB8AC3E}">
        <p14:creationId xmlns:p14="http://schemas.microsoft.com/office/powerpoint/2010/main" val="109411523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7" name="Content Placeholder 6"/>
          <p:cNvSpPr>
            <a:spLocks noGrp="1"/>
          </p:cNvSpPr>
          <p:nvPr>
            <p:ph sz="quarter" idx="13"/>
          </p:nvPr>
        </p:nvSpPr>
        <p:spPr>
          <a:xfrm>
            <a:off x="457200" y="964406"/>
            <a:ext cx="8229600" cy="3386138"/>
          </a:xfrm>
        </p:spPr>
        <p:txBody>
          <a:bodyPr/>
          <a:lstStyle>
            <a:lvl1pPr>
              <a:defRPr/>
            </a:lvl1pPr>
          </a:lstStyle>
          <a:p>
            <a:pPr lvl="0"/>
            <a:r>
              <a:rPr lang="en-US"/>
              <a:t>Click to edit Master text styles</a:t>
            </a:r>
          </a:p>
        </p:txBody>
      </p:sp>
      <p:sp>
        <p:nvSpPr>
          <p:cNvPr id="4" name="Slide Number Placeholder 2"/>
          <p:cNvSpPr>
            <a:spLocks noGrp="1"/>
          </p:cNvSpPr>
          <p:nvPr>
            <p:ph type="sldNum" sz="quarter" idx="14"/>
          </p:nvPr>
        </p:nvSpPr>
        <p:spPr/>
        <p:txBody>
          <a:bodyPr/>
          <a:lstStyle>
            <a:lvl1pPr>
              <a:defRPr/>
            </a:lvl1pPr>
          </a:lstStyle>
          <a:p>
            <a:pPr>
              <a:defRPr/>
            </a:pPr>
            <a:fld id="{10C54A65-BDD8-46BA-838C-DEDF5A32B127}" type="slidenum">
              <a:rPr lang="en-US" altLang="en-US"/>
              <a:pPr>
                <a:defRPr/>
              </a:pPr>
              <a:t>‹#›</a:t>
            </a:fld>
            <a:endParaRPr lang="en-US" altLang="en-US"/>
          </a:p>
        </p:txBody>
      </p:sp>
    </p:spTree>
    <p:extLst>
      <p:ext uri="{BB962C8B-B14F-4D97-AF65-F5344CB8AC3E}">
        <p14:creationId xmlns:p14="http://schemas.microsoft.com/office/powerpoint/2010/main" val="309436747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Full width no 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028700"/>
            <a:ext cx="8229600" cy="3257550"/>
          </a:xfrm>
        </p:spPr>
        <p:txBody>
          <a:bodyPr/>
          <a:lstStyle>
            <a:lvl1pPr marL="0" indent="4763">
              <a:buNone/>
              <a:defRPr sz="2400"/>
            </a:lvl1pPr>
            <a:lvl2pPr marL="0" indent="0">
              <a:spcBef>
                <a:spcPts val="900"/>
              </a:spcBef>
              <a:buNone/>
              <a:defRPr sz="2000"/>
            </a:lvl2pPr>
            <a:lvl3pPr marL="0" indent="4763">
              <a:buNone/>
              <a:defRPr/>
            </a:lvl3pPr>
            <a:lvl4pPr marL="3175" indent="-3175">
              <a:buNone/>
              <a:defRPr/>
            </a:lvl4pPr>
            <a:lvl5pPr marL="0" indent="1588" defTabSz="919163">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2FD26603-EB45-4BD6-9DB8-E31D13F6F60A}" type="slidenum">
              <a:rPr lang="en-US" altLang="en-US"/>
              <a:pPr>
                <a:defRPr/>
              </a:pPr>
              <a:t>‹#›</a:t>
            </a:fld>
            <a:endParaRPr lang="en-US" altLang="en-US"/>
          </a:p>
        </p:txBody>
      </p:sp>
    </p:spTree>
    <p:extLst>
      <p:ext uri="{BB962C8B-B14F-4D97-AF65-F5344CB8AC3E}">
        <p14:creationId xmlns:p14="http://schemas.microsoft.com/office/powerpoint/2010/main" val="61057452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ull width w/number">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5" name="Content Placeholder 2"/>
          <p:cNvSpPr>
            <a:spLocks noGrp="1"/>
          </p:cNvSpPr>
          <p:nvPr>
            <p:ph idx="1"/>
          </p:nvPr>
        </p:nvSpPr>
        <p:spPr>
          <a:xfrm>
            <a:off x="457200" y="1028700"/>
            <a:ext cx="8229600"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82F9CF24-A7E2-4F91-823A-5DE8A9E1299E}" type="slidenum">
              <a:rPr lang="en-US" altLang="en-US"/>
              <a:pPr>
                <a:defRPr/>
              </a:pPr>
              <a:t>‹#›</a:t>
            </a:fld>
            <a:endParaRPr lang="en-US" altLang="en-US"/>
          </a:p>
        </p:txBody>
      </p:sp>
    </p:spTree>
    <p:extLst>
      <p:ext uri="{BB962C8B-B14F-4D97-AF65-F5344CB8AC3E}">
        <p14:creationId xmlns:p14="http://schemas.microsoft.com/office/powerpoint/2010/main" val="244438096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700"/>
            <a:ext cx="4114800" cy="325755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12" name="Picture Placeholder 7"/>
          <p:cNvSpPr>
            <a:spLocks noGrp="1"/>
          </p:cNvSpPr>
          <p:nvPr>
            <p:ph type="pic" sz="quarter" idx="10"/>
          </p:nvPr>
        </p:nvSpPr>
        <p:spPr>
          <a:xfrm>
            <a:off x="4800600" y="1028700"/>
            <a:ext cx="3886200" cy="3257550"/>
          </a:xfrm>
        </p:spPr>
        <p:txBody>
          <a:bodyPr>
            <a:normAutofit/>
          </a:bodyPr>
          <a:lstStyle/>
          <a:p>
            <a:pPr lvl="0"/>
            <a:r>
              <a:rPr lang="en-US" noProof="0"/>
              <a:t>Click icon to add picture</a:t>
            </a:r>
          </a:p>
        </p:txBody>
      </p:sp>
      <p:sp>
        <p:nvSpPr>
          <p:cNvPr id="5" name="Slide Number Placeholder 1"/>
          <p:cNvSpPr>
            <a:spLocks noGrp="1"/>
          </p:cNvSpPr>
          <p:nvPr>
            <p:ph type="sldNum" sz="quarter" idx="11"/>
          </p:nvPr>
        </p:nvSpPr>
        <p:spPr/>
        <p:txBody>
          <a:bodyPr/>
          <a:lstStyle>
            <a:lvl1pPr>
              <a:defRPr/>
            </a:lvl1pPr>
          </a:lstStyle>
          <a:p>
            <a:pPr>
              <a:defRPr/>
            </a:pPr>
            <a:fld id="{8B4CCA29-3809-4594-A88B-F13BC345AD2C}" type="slidenum">
              <a:rPr lang="en-US" altLang="en-US"/>
              <a:pPr>
                <a:defRPr/>
              </a:pPr>
              <a:t>‹#›</a:t>
            </a:fld>
            <a:endParaRPr lang="en-US" altLang="en-US"/>
          </a:p>
        </p:txBody>
      </p:sp>
    </p:spTree>
    <p:extLst>
      <p:ext uri="{BB962C8B-B14F-4D97-AF65-F5344CB8AC3E}">
        <p14:creationId xmlns:p14="http://schemas.microsoft.com/office/powerpoint/2010/main" val="110243014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w/number">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28700"/>
            <a:ext cx="4114800"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10" name="Picture Placeholder 7"/>
          <p:cNvSpPr>
            <a:spLocks noGrp="1"/>
          </p:cNvSpPr>
          <p:nvPr>
            <p:ph type="pic" sz="quarter" idx="10"/>
          </p:nvPr>
        </p:nvSpPr>
        <p:spPr>
          <a:xfrm>
            <a:off x="4800600" y="1028700"/>
            <a:ext cx="3886200" cy="3257550"/>
          </a:xfrm>
        </p:spPr>
        <p:txBody>
          <a:bodyPr>
            <a:normAutofit/>
          </a:bodyPr>
          <a:lstStyle/>
          <a:p>
            <a:pPr lvl="0"/>
            <a:r>
              <a:rPr lang="en-US" noProof="0"/>
              <a:t>Click icon to add picture</a:t>
            </a:r>
          </a:p>
        </p:txBody>
      </p:sp>
      <p:sp>
        <p:nvSpPr>
          <p:cNvPr id="6" name="Slide Number Placeholder 1"/>
          <p:cNvSpPr>
            <a:spLocks noGrp="1"/>
          </p:cNvSpPr>
          <p:nvPr>
            <p:ph type="sldNum" sz="quarter" idx="11"/>
          </p:nvPr>
        </p:nvSpPr>
        <p:spPr/>
        <p:txBody>
          <a:bodyPr/>
          <a:lstStyle>
            <a:lvl1pPr>
              <a:defRPr/>
            </a:lvl1pPr>
          </a:lstStyle>
          <a:p>
            <a:pPr>
              <a:defRPr/>
            </a:pPr>
            <a:fld id="{23A6E4C0-B2EF-4913-951C-1FC55E053DD8}" type="slidenum">
              <a:rPr lang="en-US" altLang="en-US"/>
              <a:pPr>
                <a:defRPr/>
              </a:pPr>
              <a:t>‹#›</a:t>
            </a:fld>
            <a:endParaRPr lang="en-US" altLang="en-US"/>
          </a:p>
        </p:txBody>
      </p:sp>
    </p:spTree>
    <p:extLst>
      <p:ext uri="{BB962C8B-B14F-4D97-AF65-F5344CB8AC3E}">
        <p14:creationId xmlns:p14="http://schemas.microsoft.com/office/powerpoint/2010/main" val="119337584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no bullets and thumbnail">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700"/>
            <a:ext cx="5486400" cy="325755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9" name="Picture Placeholder 9"/>
          <p:cNvSpPr>
            <a:spLocks noGrp="1"/>
          </p:cNvSpPr>
          <p:nvPr>
            <p:ph type="pic" sz="quarter" idx="10"/>
          </p:nvPr>
        </p:nvSpPr>
        <p:spPr>
          <a:xfrm>
            <a:off x="6172200" y="1028700"/>
            <a:ext cx="2514600" cy="1543050"/>
          </a:xfrm>
        </p:spPr>
        <p:txBody>
          <a:bodyPr>
            <a:normAutofit/>
          </a:bodyPr>
          <a:lstStyle/>
          <a:p>
            <a:pPr lvl="0"/>
            <a:r>
              <a:rPr lang="en-US" noProof="0"/>
              <a:t>Click icon to add picture</a:t>
            </a:r>
          </a:p>
        </p:txBody>
      </p:sp>
      <p:sp>
        <p:nvSpPr>
          <p:cNvPr id="10" name="Picture Placeholder 9"/>
          <p:cNvSpPr>
            <a:spLocks noGrp="1"/>
          </p:cNvSpPr>
          <p:nvPr>
            <p:ph type="pic" sz="quarter" idx="11"/>
          </p:nvPr>
        </p:nvSpPr>
        <p:spPr>
          <a:xfrm>
            <a:off x="6172200" y="2743200"/>
            <a:ext cx="2514600" cy="1543050"/>
          </a:xfrm>
        </p:spPr>
        <p:txBody>
          <a:bodyPr>
            <a:normAutofit/>
          </a:bodyPr>
          <a:lstStyle/>
          <a:p>
            <a:pPr lvl="0"/>
            <a:r>
              <a:rPr lang="en-US" noProof="0"/>
              <a:t>Click icon to add picture</a:t>
            </a:r>
          </a:p>
        </p:txBody>
      </p:sp>
      <p:sp>
        <p:nvSpPr>
          <p:cNvPr id="6" name="Slide Number Placeholder 1"/>
          <p:cNvSpPr>
            <a:spLocks noGrp="1"/>
          </p:cNvSpPr>
          <p:nvPr>
            <p:ph type="sldNum" sz="quarter" idx="12"/>
          </p:nvPr>
        </p:nvSpPr>
        <p:spPr/>
        <p:txBody>
          <a:bodyPr/>
          <a:lstStyle>
            <a:lvl1pPr>
              <a:defRPr/>
            </a:lvl1pPr>
          </a:lstStyle>
          <a:p>
            <a:pPr>
              <a:defRPr/>
            </a:pPr>
            <a:fld id="{C8DAD0B4-CAD6-45CB-9C7B-3AA48B33CE57}" type="slidenum">
              <a:rPr lang="en-US" altLang="en-US"/>
              <a:pPr>
                <a:defRPr/>
              </a:pPr>
              <a:t>‹#›</a:t>
            </a:fld>
            <a:endParaRPr lang="en-US" altLang="en-US"/>
          </a:p>
        </p:txBody>
      </p:sp>
    </p:spTree>
    <p:extLst>
      <p:ext uri="{BB962C8B-B14F-4D97-AF65-F5344CB8AC3E}">
        <p14:creationId xmlns:p14="http://schemas.microsoft.com/office/powerpoint/2010/main" val="336086343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w/number and thumbnail">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28700"/>
            <a:ext cx="5486400"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9" name="Picture Placeholder 9"/>
          <p:cNvSpPr>
            <a:spLocks noGrp="1"/>
          </p:cNvSpPr>
          <p:nvPr>
            <p:ph type="pic" sz="quarter" idx="10"/>
          </p:nvPr>
        </p:nvSpPr>
        <p:spPr>
          <a:xfrm>
            <a:off x="6172200" y="1028700"/>
            <a:ext cx="2514600" cy="1543050"/>
          </a:xfrm>
        </p:spPr>
        <p:txBody>
          <a:bodyPr>
            <a:normAutofit/>
          </a:bodyPr>
          <a:lstStyle/>
          <a:p>
            <a:pPr lvl="0"/>
            <a:r>
              <a:rPr lang="en-US" noProof="0"/>
              <a:t>Click icon to add picture</a:t>
            </a:r>
          </a:p>
        </p:txBody>
      </p:sp>
      <p:sp>
        <p:nvSpPr>
          <p:cNvPr id="10" name="Picture Placeholder 9"/>
          <p:cNvSpPr>
            <a:spLocks noGrp="1"/>
          </p:cNvSpPr>
          <p:nvPr>
            <p:ph type="pic" sz="quarter" idx="11"/>
          </p:nvPr>
        </p:nvSpPr>
        <p:spPr>
          <a:xfrm>
            <a:off x="6172200" y="2743200"/>
            <a:ext cx="2514600" cy="1543050"/>
          </a:xfrm>
        </p:spPr>
        <p:txBody>
          <a:bodyPr>
            <a:normAutofit/>
          </a:bodyPr>
          <a:lstStyle/>
          <a:p>
            <a:pPr lvl="0"/>
            <a:r>
              <a:rPr lang="en-US" noProof="0"/>
              <a:t>Click icon to add picture</a:t>
            </a:r>
          </a:p>
        </p:txBody>
      </p:sp>
      <p:sp>
        <p:nvSpPr>
          <p:cNvPr id="6" name="Slide Number Placeholder 1"/>
          <p:cNvSpPr>
            <a:spLocks noGrp="1"/>
          </p:cNvSpPr>
          <p:nvPr>
            <p:ph type="sldNum" sz="quarter" idx="12"/>
          </p:nvPr>
        </p:nvSpPr>
        <p:spPr/>
        <p:txBody>
          <a:bodyPr/>
          <a:lstStyle>
            <a:lvl1pPr>
              <a:defRPr/>
            </a:lvl1pPr>
          </a:lstStyle>
          <a:p>
            <a:pPr>
              <a:defRPr/>
            </a:pPr>
            <a:fld id="{7D798D05-FD70-41AA-B1E5-6553068CC9C3}" type="slidenum">
              <a:rPr lang="en-US" altLang="en-US"/>
              <a:pPr>
                <a:defRPr/>
              </a:pPr>
              <a:t>‹#›</a:t>
            </a:fld>
            <a:endParaRPr lang="en-US" altLang="en-US"/>
          </a:p>
        </p:txBody>
      </p:sp>
    </p:spTree>
    <p:extLst>
      <p:ext uri="{BB962C8B-B14F-4D97-AF65-F5344CB8AC3E}">
        <p14:creationId xmlns:p14="http://schemas.microsoft.com/office/powerpoint/2010/main" val="400860583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w/bullets">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028700"/>
            <a:ext cx="4114800"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9144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0"/>
          </p:nvPr>
        </p:nvSpPr>
        <p:spPr>
          <a:xfrm>
            <a:off x="4800600" y="1028700"/>
            <a:ext cx="3886200" cy="3257550"/>
          </a:xfrm>
        </p:spPr>
        <p:txBody>
          <a:bodyPr>
            <a:normAutofit/>
          </a:bodyPr>
          <a:lstStyle/>
          <a:p>
            <a:pPr lvl="0"/>
            <a:r>
              <a:rPr lang="en-US" noProof="0"/>
              <a:t>Click icon to add picture</a:t>
            </a:r>
          </a:p>
        </p:txBody>
      </p:sp>
      <p:sp>
        <p:nvSpPr>
          <p:cNvPr id="7"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5" name="Slide Number Placeholder 1"/>
          <p:cNvSpPr>
            <a:spLocks noGrp="1"/>
          </p:cNvSpPr>
          <p:nvPr>
            <p:ph type="sldNum" sz="quarter" idx="11"/>
          </p:nvPr>
        </p:nvSpPr>
        <p:spPr/>
        <p:txBody>
          <a:bodyPr/>
          <a:lstStyle>
            <a:lvl1pPr>
              <a:defRPr/>
            </a:lvl1pPr>
          </a:lstStyle>
          <a:p>
            <a:pPr>
              <a:defRPr/>
            </a:pPr>
            <a:fld id="{D0C2407D-4F0A-426E-A37F-59662EBABEC1}" type="slidenum">
              <a:rPr lang="en-US" altLang="en-US"/>
              <a:pPr>
                <a:defRPr/>
              </a:pPr>
              <a:t>‹#›</a:t>
            </a:fld>
            <a:endParaRPr lang="en-US" altLang="en-US"/>
          </a:p>
        </p:txBody>
      </p:sp>
    </p:spTree>
    <p:extLst>
      <p:ext uri="{BB962C8B-B14F-4D97-AF65-F5344CB8AC3E}">
        <p14:creationId xmlns:p14="http://schemas.microsoft.com/office/powerpoint/2010/main" val="162780173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w/bullets">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028700"/>
            <a:ext cx="4005072"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1143000" indent="-228600">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690872" y="1028700"/>
            <a:ext cx="4005072"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1143000" indent="-228600">
              <a:buFont typeface="Arial"/>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7" name="Slide Number Placeholder 1"/>
          <p:cNvSpPr>
            <a:spLocks noGrp="1"/>
          </p:cNvSpPr>
          <p:nvPr>
            <p:ph type="sldNum" sz="quarter" idx="11"/>
          </p:nvPr>
        </p:nvSpPr>
        <p:spPr/>
        <p:txBody>
          <a:bodyPr/>
          <a:lstStyle>
            <a:lvl1pPr>
              <a:defRPr/>
            </a:lvl1pPr>
          </a:lstStyle>
          <a:p>
            <a:pPr>
              <a:defRPr/>
            </a:pPr>
            <a:fld id="{A9FA2CD2-6666-4B3A-BC30-7B4039098F37}" type="slidenum">
              <a:rPr lang="en-US" altLang="en-US"/>
              <a:pPr>
                <a:defRPr/>
              </a:pPr>
              <a:t>‹#›</a:t>
            </a:fld>
            <a:endParaRPr lang="en-US" altLang="en-US"/>
          </a:p>
        </p:txBody>
      </p:sp>
    </p:spTree>
    <p:extLst>
      <p:ext uri="{BB962C8B-B14F-4D97-AF65-F5344CB8AC3E}">
        <p14:creationId xmlns:p14="http://schemas.microsoft.com/office/powerpoint/2010/main" val="103870629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700"/>
            <a:ext cx="4005072" cy="325755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idx="10"/>
          </p:nvPr>
        </p:nvSpPr>
        <p:spPr>
          <a:xfrm>
            <a:off x="4690872" y="1028700"/>
            <a:ext cx="4005072" cy="325755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5" name="Slide Number Placeholder 1"/>
          <p:cNvSpPr>
            <a:spLocks noGrp="1"/>
          </p:cNvSpPr>
          <p:nvPr>
            <p:ph type="sldNum" sz="quarter" idx="11"/>
          </p:nvPr>
        </p:nvSpPr>
        <p:spPr/>
        <p:txBody>
          <a:bodyPr/>
          <a:lstStyle>
            <a:lvl1pPr>
              <a:defRPr/>
            </a:lvl1pPr>
          </a:lstStyle>
          <a:p>
            <a:pPr>
              <a:defRPr/>
            </a:pPr>
            <a:fld id="{EC228C0F-06B7-4853-973A-ABACE70E8F31}" type="slidenum">
              <a:rPr lang="en-US" altLang="en-US"/>
              <a:pPr>
                <a:defRPr/>
              </a:pPr>
              <a:t>‹#›</a:t>
            </a:fld>
            <a:endParaRPr lang="en-US" altLang="en-US"/>
          </a:p>
        </p:txBody>
      </p:sp>
    </p:spTree>
    <p:extLst>
      <p:ext uri="{BB962C8B-B14F-4D97-AF65-F5344CB8AC3E}">
        <p14:creationId xmlns:p14="http://schemas.microsoft.com/office/powerpoint/2010/main" val="381914735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w/number">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1028700"/>
            <a:ext cx="4005072"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4690872" y="1028700"/>
            <a:ext cx="4005072"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8" name="Slide Number Placeholder 1"/>
          <p:cNvSpPr>
            <a:spLocks noGrp="1"/>
          </p:cNvSpPr>
          <p:nvPr>
            <p:ph type="sldNum" sz="quarter" idx="11"/>
          </p:nvPr>
        </p:nvSpPr>
        <p:spPr/>
        <p:txBody>
          <a:bodyPr/>
          <a:lstStyle>
            <a:lvl1pPr>
              <a:defRPr/>
            </a:lvl1pPr>
          </a:lstStyle>
          <a:p>
            <a:pPr>
              <a:defRPr/>
            </a:pPr>
            <a:fld id="{A060A3AF-EEC2-4925-BD2F-223319D04757}" type="slidenum">
              <a:rPr lang="en-US" altLang="en-US"/>
              <a:pPr>
                <a:defRPr/>
              </a:pPr>
              <a:t>‹#›</a:t>
            </a:fld>
            <a:endParaRPr lang="en-US" altLang="en-US"/>
          </a:p>
        </p:txBody>
      </p:sp>
    </p:spTree>
    <p:extLst>
      <p:ext uri="{BB962C8B-B14F-4D97-AF65-F5344CB8AC3E}">
        <p14:creationId xmlns:p14="http://schemas.microsoft.com/office/powerpoint/2010/main" val="170508231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lvl1pPr>
          </a:lstStyle>
          <a:p>
            <a:pPr>
              <a:defRPr/>
            </a:pPr>
            <a:fld id="{835C2460-C183-46F0-9036-8F70BE4F65BD}" type="slidenum">
              <a:rPr lang="en-US" altLang="en-US"/>
              <a:pPr>
                <a:defRPr/>
              </a:pPr>
              <a:t>‹#›</a:t>
            </a:fld>
            <a:endParaRPr lang="en-US" altLang="en-US"/>
          </a:p>
        </p:txBody>
      </p:sp>
    </p:spTree>
    <p:extLst>
      <p:ext uri="{BB962C8B-B14F-4D97-AF65-F5344CB8AC3E}">
        <p14:creationId xmlns:p14="http://schemas.microsoft.com/office/powerpoint/2010/main" val="41458451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 column w/bullets and thumbnail">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6" name="Content Placeholder 2"/>
          <p:cNvSpPr>
            <a:spLocks noGrp="1"/>
          </p:cNvSpPr>
          <p:nvPr>
            <p:ph idx="1"/>
          </p:nvPr>
        </p:nvSpPr>
        <p:spPr>
          <a:xfrm>
            <a:off x="457200" y="1028700"/>
            <a:ext cx="5486400" cy="3257550"/>
          </a:xfrm>
        </p:spPr>
        <p:txBody>
          <a:bodyPr/>
          <a:lstStyle>
            <a:lvl1pPr marL="228600" indent="-228600">
              <a:buFont typeface="Arial"/>
              <a:buChar char="•"/>
              <a:defRPr sz="2400"/>
            </a:lvl1pPr>
            <a:lvl2pPr marL="457200" indent="-228600">
              <a:buFont typeface="Arial"/>
              <a:buChar char="•"/>
              <a:defRPr sz="2000"/>
            </a:lvl2pPr>
            <a:lvl3pPr marL="685800" indent="-228600">
              <a:buFont typeface="Arial"/>
              <a:buChar char="•"/>
              <a:defRPr/>
            </a:lvl3pPr>
            <a:lvl4pPr marL="914400" indent="-228600">
              <a:buFont typeface="Arial"/>
              <a:buChar char="•"/>
              <a:defRPr/>
            </a:lvl4pPr>
            <a:lvl5pPr marL="9144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0"/>
          </p:nvPr>
        </p:nvSpPr>
        <p:spPr>
          <a:xfrm>
            <a:off x="6172200" y="1028700"/>
            <a:ext cx="2514600" cy="1543050"/>
          </a:xfrm>
        </p:spPr>
        <p:txBody>
          <a:bodyPr>
            <a:normAutofit/>
          </a:bodyPr>
          <a:lstStyle/>
          <a:p>
            <a:pPr lvl="0"/>
            <a:r>
              <a:rPr lang="en-US" noProof="0"/>
              <a:t>Click icon to add picture</a:t>
            </a:r>
          </a:p>
        </p:txBody>
      </p:sp>
      <p:sp>
        <p:nvSpPr>
          <p:cNvPr id="11" name="Picture Placeholder 9"/>
          <p:cNvSpPr>
            <a:spLocks noGrp="1"/>
          </p:cNvSpPr>
          <p:nvPr>
            <p:ph type="pic" sz="quarter" idx="11"/>
          </p:nvPr>
        </p:nvSpPr>
        <p:spPr>
          <a:xfrm>
            <a:off x="6172200" y="2743200"/>
            <a:ext cx="2514600" cy="1543050"/>
          </a:xfrm>
        </p:spPr>
        <p:txBody>
          <a:bodyPr>
            <a:normAutofit/>
          </a:bodyPr>
          <a:lstStyle/>
          <a:p>
            <a:pPr lvl="0"/>
            <a:r>
              <a:rPr lang="en-US" noProof="0"/>
              <a:t>Click icon to add picture</a:t>
            </a:r>
          </a:p>
        </p:txBody>
      </p:sp>
      <p:sp>
        <p:nvSpPr>
          <p:cNvPr id="7" name="Slide Number Placeholder 2"/>
          <p:cNvSpPr>
            <a:spLocks noGrp="1"/>
          </p:cNvSpPr>
          <p:nvPr>
            <p:ph type="sldNum" sz="quarter" idx="12"/>
          </p:nvPr>
        </p:nvSpPr>
        <p:spPr/>
        <p:txBody>
          <a:bodyPr/>
          <a:lstStyle>
            <a:lvl1pPr>
              <a:defRPr/>
            </a:lvl1pPr>
          </a:lstStyle>
          <a:p>
            <a:pPr>
              <a:defRPr/>
            </a:pPr>
            <a:fld id="{45D5432A-2A1A-45C3-895A-990E6B355D4F}" type="slidenum">
              <a:rPr lang="en-US" altLang="en-US"/>
              <a:pPr>
                <a:defRPr/>
              </a:pPr>
              <a:t>‹#›</a:t>
            </a:fld>
            <a:endParaRPr lang="en-US" altLang="en-US"/>
          </a:p>
        </p:txBody>
      </p:sp>
    </p:spTree>
    <p:extLst>
      <p:ext uri="{BB962C8B-B14F-4D97-AF65-F5344CB8AC3E}">
        <p14:creationId xmlns:p14="http://schemas.microsoft.com/office/powerpoint/2010/main" val="18024218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width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9" name="Picture Placeholder 6"/>
          <p:cNvSpPr>
            <a:spLocks noGrp="1"/>
          </p:cNvSpPr>
          <p:nvPr>
            <p:ph type="pic" sz="quarter" idx="10"/>
          </p:nvPr>
        </p:nvSpPr>
        <p:spPr>
          <a:xfrm>
            <a:off x="457200" y="1028699"/>
            <a:ext cx="8229600" cy="3257550"/>
          </a:xfrm>
        </p:spPr>
        <p:txBody>
          <a:bodyPr>
            <a:normAutofit/>
          </a:bodyPr>
          <a:lstStyle>
            <a:lvl1pPr>
              <a:buNone/>
              <a:defRPr/>
            </a:lvl1pPr>
          </a:lstStyle>
          <a:p>
            <a:pPr lvl="0"/>
            <a:r>
              <a:rPr lang="en-US" noProof="0"/>
              <a:t>Click icon to add picture</a:t>
            </a:r>
          </a:p>
        </p:txBody>
      </p:sp>
      <p:sp>
        <p:nvSpPr>
          <p:cNvPr id="4" name="Slide Number Placeholder 2"/>
          <p:cNvSpPr>
            <a:spLocks noGrp="1"/>
          </p:cNvSpPr>
          <p:nvPr>
            <p:ph type="sldNum" sz="quarter" idx="11"/>
          </p:nvPr>
        </p:nvSpPr>
        <p:spPr/>
        <p:txBody>
          <a:bodyPr/>
          <a:lstStyle>
            <a:lvl1pPr>
              <a:defRPr/>
            </a:lvl1pPr>
          </a:lstStyle>
          <a:p>
            <a:pPr>
              <a:defRPr/>
            </a:pPr>
            <a:fld id="{1FE72A57-9A42-455B-9B94-9CA1C8AB1275}" type="slidenum">
              <a:rPr lang="en-US" altLang="en-US"/>
              <a:pPr>
                <a:defRPr/>
              </a:pPr>
              <a:t>‹#›</a:t>
            </a:fld>
            <a:endParaRPr lang="en-US" altLang="en-US"/>
          </a:p>
        </p:txBody>
      </p:sp>
    </p:spTree>
    <p:extLst>
      <p:ext uri="{BB962C8B-B14F-4D97-AF65-F5344CB8AC3E}">
        <p14:creationId xmlns:p14="http://schemas.microsoft.com/office/powerpoint/2010/main" val="373658506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7" name="Content Placeholder 6"/>
          <p:cNvSpPr>
            <a:spLocks noGrp="1"/>
          </p:cNvSpPr>
          <p:nvPr>
            <p:ph sz="quarter" idx="13"/>
          </p:nvPr>
        </p:nvSpPr>
        <p:spPr>
          <a:xfrm>
            <a:off x="457200" y="964406"/>
            <a:ext cx="8229600" cy="3386138"/>
          </a:xfrm>
        </p:spPr>
        <p:txBody>
          <a:bodyPr/>
          <a:lstStyle>
            <a:lvl1pPr>
              <a:defRPr/>
            </a:lvl1pPr>
          </a:lstStyle>
          <a:p>
            <a:pPr lvl="0"/>
            <a:r>
              <a:rPr lang="en-US"/>
              <a:t>Click to edit Master text styles</a:t>
            </a:r>
          </a:p>
        </p:txBody>
      </p:sp>
      <p:sp>
        <p:nvSpPr>
          <p:cNvPr id="4" name="Slide Number Placeholder 2"/>
          <p:cNvSpPr>
            <a:spLocks noGrp="1"/>
          </p:cNvSpPr>
          <p:nvPr>
            <p:ph type="sldNum" sz="quarter" idx="14"/>
          </p:nvPr>
        </p:nvSpPr>
        <p:spPr/>
        <p:txBody>
          <a:bodyPr/>
          <a:lstStyle>
            <a:lvl1pPr>
              <a:defRPr/>
            </a:lvl1pPr>
          </a:lstStyle>
          <a:p>
            <a:pPr>
              <a:defRPr/>
            </a:pPr>
            <a:fld id="{10C54A65-BDD8-46BA-838C-DEDF5A32B127}" type="slidenum">
              <a:rPr lang="en-US" altLang="en-US"/>
              <a:pPr>
                <a:defRPr/>
              </a:pPr>
              <a:t>‹#›</a:t>
            </a:fld>
            <a:endParaRPr lang="en-US" altLang="en-US"/>
          </a:p>
        </p:txBody>
      </p:sp>
    </p:spTree>
    <p:extLst>
      <p:ext uri="{BB962C8B-B14F-4D97-AF65-F5344CB8AC3E}">
        <p14:creationId xmlns:p14="http://schemas.microsoft.com/office/powerpoint/2010/main" val="112051154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Full width no 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028700"/>
            <a:ext cx="8229600" cy="3257550"/>
          </a:xfrm>
        </p:spPr>
        <p:txBody>
          <a:bodyPr/>
          <a:lstStyle>
            <a:lvl1pPr marL="0" indent="4763">
              <a:buNone/>
              <a:defRPr sz="2400"/>
            </a:lvl1pPr>
            <a:lvl2pPr marL="0" indent="0">
              <a:spcBef>
                <a:spcPts val="900"/>
              </a:spcBef>
              <a:buNone/>
              <a:defRPr sz="2000"/>
            </a:lvl2pPr>
            <a:lvl3pPr marL="0" indent="4763">
              <a:buNone/>
              <a:defRPr/>
            </a:lvl3pPr>
            <a:lvl4pPr marL="3175" indent="-3175">
              <a:buNone/>
              <a:defRPr/>
            </a:lvl4pPr>
            <a:lvl5pPr marL="0" indent="1588" defTabSz="919163">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2FD26603-EB45-4BD6-9DB8-E31D13F6F60A}" type="slidenum">
              <a:rPr lang="en-US" altLang="en-US"/>
              <a:pPr>
                <a:defRPr/>
              </a:pPr>
              <a:t>‹#›</a:t>
            </a:fld>
            <a:endParaRPr lang="en-US" altLang="en-US"/>
          </a:p>
        </p:txBody>
      </p:sp>
    </p:spTree>
    <p:extLst>
      <p:ext uri="{BB962C8B-B14F-4D97-AF65-F5344CB8AC3E}">
        <p14:creationId xmlns:p14="http://schemas.microsoft.com/office/powerpoint/2010/main" val="406263342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width w/number">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5" name="Content Placeholder 2"/>
          <p:cNvSpPr>
            <a:spLocks noGrp="1"/>
          </p:cNvSpPr>
          <p:nvPr>
            <p:ph idx="1"/>
          </p:nvPr>
        </p:nvSpPr>
        <p:spPr>
          <a:xfrm>
            <a:off x="457200" y="1028700"/>
            <a:ext cx="8229600" cy="3257550"/>
          </a:xfrm>
        </p:spPr>
        <p:txBody>
          <a:bodyPr/>
          <a:lstStyle>
            <a:lvl1pPr marL="457200" indent="-457200">
              <a:buFont typeface="+mj-lt"/>
              <a:buAutoNum type="arabicPeriod"/>
              <a:defRPr sz="2400"/>
            </a:lvl1pPr>
            <a:lvl2pPr marL="682625" indent="-230188">
              <a:buFont typeface="Arial"/>
              <a:buChar char="•"/>
              <a:defRPr sz="2000"/>
            </a:lvl2pPr>
            <a:lvl3pPr marL="920750" indent="-228600">
              <a:buFont typeface="Arial"/>
              <a:buChar char="•"/>
              <a:defRPr/>
            </a:lvl3pPr>
            <a:lvl4pPr marL="1138238" indent="-228600">
              <a:defRPr/>
            </a:lvl4pPr>
            <a:lvl5pPr marL="1377950"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82F9CF24-A7E2-4F91-823A-5DE8A9E1299E}" type="slidenum">
              <a:rPr lang="en-US" altLang="en-US"/>
              <a:pPr>
                <a:defRPr/>
              </a:pPr>
              <a:t>‹#›</a:t>
            </a:fld>
            <a:endParaRPr lang="en-US" altLang="en-US"/>
          </a:p>
        </p:txBody>
      </p:sp>
    </p:spTree>
    <p:extLst>
      <p:ext uri="{BB962C8B-B14F-4D97-AF65-F5344CB8AC3E}">
        <p14:creationId xmlns:p14="http://schemas.microsoft.com/office/powerpoint/2010/main" val="239741004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28700"/>
            <a:ext cx="4114800" cy="3257550"/>
          </a:xfrm>
        </p:spPr>
        <p:txBody>
          <a:bodyPr/>
          <a:lstStyle>
            <a:lvl1pPr marL="0" algn="l">
              <a:buFontTx/>
              <a:buNone/>
              <a:defRPr sz="2400"/>
            </a:lvl1pPr>
            <a:lvl2pPr marL="0">
              <a:buFontTx/>
              <a:buNone/>
              <a:defRPr sz="2000"/>
            </a:lvl2pPr>
            <a:lvl3pPr marL="0">
              <a:buFontTx/>
              <a:buNone/>
              <a:defRPr/>
            </a:lvl3pPr>
            <a:lvl4pPr marL="0">
              <a:buFontTx/>
              <a:buNone/>
              <a:defRPr/>
            </a:lvl4pPr>
            <a:lvl5pPr marL="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457200" y="342900"/>
            <a:ext cx="8229600" cy="514350"/>
          </a:xfrm>
        </p:spPr>
        <p:txBody>
          <a:bodyPr/>
          <a:lstStyle>
            <a:lvl1pPr>
              <a:defRPr b="1">
                <a:latin typeface="Arial"/>
                <a:cs typeface="Arial"/>
              </a:defRPr>
            </a:lvl1pPr>
          </a:lstStyle>
          <a:p>
            <a:r>
              <a:rPr lang="en-US"/>
              <a:t>Click to edit Master title style</a:t>
            </a:r>
            <a:endParaRPr lang="en-US" dirty="0"/>
          </a:p>
        </p:txBody>
      </p:sp>
      <p:sp>
        <p:nvSpPr>
          <p:cNvPr id="12" name="Picture Placeholder 7"/>
          <p:cNvSpPr>
            <a:spLocks noGrp="1"/>
          </p:cNvSpPr>
          <p:nvPr>
            <p:ph type="pic" sz="quarter" idx="10"/>
          </p:nvPr>
        </p:nvSpPr>
        <p:spPr>
          <a:xfrm>
            <a:off x="4800600" y="1028700"/>
            <a:ext cx="3886200" cy="3257550"/>
          </a:xfrm>
        </p:spPr>
        <p:txBody>
          <a:bodyPr>
            <a:normAutofit/>
          </a:bodyPr>
          <a:lstStyle/>
          <a:p>
            <a:pPr lvl="0"/>
            <a:r>
              <a:rPr lang="en-US" noProof="0"/>
              <a:t>Click icon to add picture</a:t>
            </a:r>
          </a:p>
        </p:txBody>
      </p:sp>
      <p:sp>
        <p:nvSpPr>
          <p:cNvPr id="5" name="Slide Number Placeholder 1"/>
          <p:cNvSpPr>
            <a:spLocks noGrp="1"/>
          </p:cNvSpPr>
          <p:nvPr>
            <p:ph type="sldNum" sz="quarter" idx="11"/>
          </p:nvPr>
        </p:nvSpPr>
        <p:spPr/>
        <p:txBody>
          <a:bodyPr/>
          <a:lstStyle>
            <a:lvl1pPr>
              <a:defRPr/>
            </a:lvl1pPr>
          </a:lstStyle>
          <a:p>
            <a:pPr>
              <a:defRPr/>
            </a:pPr>
            <a:fld id="{8B4CCA29-3809-4594-A88B-F13BC345AD2C}" type="slidenum">
              <a:rPr lang="en-US" altLang="en-US"/>
              <a:pPr>
                <a:defRPr/>
              </a:pPr>
              <a:t>‹#›</a:t>
            </a:fld>
            <a:endParaRPr lang="en-US" altLang="en-US"/>
          </a:p>
        </p:txBody>
      </p:sp>
    </p:spTree>
    <p:extLst>
      <p:ext uri="{BB962C8B-B14F-4D97-AF65-F5344CB8AC3E}">
        <p14:creationId xmlns:p14="http://schemas.microsoft.com/office/powerpoint/2010/main" val="62035169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em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77825"/>
            <a:ext cx="8229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028700"/>
            <a:ext cx="82296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5" descr="TNCLogoPrimary_CMYK_notag.eps"/>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708900" y="4502150"/>
            <a:ext cx="10207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4"/>
          </p:nvPr>
        </p:nvSpPr>
        <p:spPr>
          <a:xfrm>
            <a:off x="457200" y="4492625"/>
            <a:ext cx="2133600" cy="274638"/>
          </a:xfrm>
          <a:prstGeom prst="rect">
            <a:avLst/>
          </a:prstGeom>
        </p:spPr>
        <p:txBody>
          <a:bodyPr vert="horz" wrap="square" lIns="91440" tIns="45720" rIns="91440" bIns="45720" numCol="1" anchor="ctr" anchorCtr="0" compatLnSpc="1">
            <a:prstTxWarp prst="textNoShape">
              <a:avLst/>
            </a:prstTxWarp>
          </a:bodyPr>
          <a:lstStyle>
            <a:lvl1pPr>
              <a:defRPr sz="800">
                <a:solidFill>
                  <a:srgbClr val="404040"/>
                </a:solidFill>
                <a:latin typeface="Arial" pitchFamily="34" charset="0"/>
                <a:cs typeface="Arial" pitchFamily="34" charset="0"/>
              </a:defRPr>
            </a:lvl1pPr>
          </a:lstStyle>
          <a:p>
            <a:pPr>
              <a:defRPr/>
            </a:pPr>
            <a:fld id="{90978B85-BA6D-4CE9-9990-3AF55296C015}"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Lst>
  <p:hf hdr="0" ftr="0" dt="0"/>
  <p:txStyles>
    <p:titleStyle>
      <a:lvl1pPr algn="l" rtl="0" eaLnBrk="1" fontAlgn="base" hangingPunct="1">
        <a:spcBef>
          <a:spcPct val="0"/>
        </a:spcBef>
        <a:spcAft>
          <a:spcPct val="0"/>
        </a:spcAft>
        <a:defRPr lang="en-US" sz="2400" kern="1200" dirty="0">
          <a:solidFill>
            <a:srgbClr val="595959"/>
          </a:solidFill>
          <a:latin typeface="Georgia"/>
          <a:ea typeface="MS PGothic" pitchFamily="34" charset="-128"/>
          <a:cs typeface="Georgia"/>
        </a:defRPr>
      </a:lvl1pPr>
      <a:lvl2pPr algn="l" rtl="0" eaLnBrk="1" fontAlgn="base" hangingPunct="1">
        <a:spcBef>
          <a:spcPct val="0"/>
        </a:spcBef>
        <a:spcAft>
          <a:spcPct val="0"/>
        </a:spcAft>
        <a:defRPr sz="2400">
          <a:solidFill>
            <a:srgbClr val="595959"/>
          </a:solidFill>
          <a:effectLst>
            <a:outerShdw blurRad="38100" dist="38100" dir="2700000" algn="tl">
              <a:srgbClr val="000000"/>
            </a:outerShdw>
          </a:effectLst>
          <a:latin typeface="Georgia" charset="0"/>
          <a:ea typeface="MS PGothic" pitchFamily="34" charset="-128"/>
          <a:cs typeface="Georgia" pitchFamily="18" charset="0"/>
        </a:defRPr>
      </a:lvl2pPr>
      <a:lvl3pPr algn="l" rtl="0" eaLnBrk="1" fontAlgn="base" hangingPunct="1">
        <a:spcBef>
          <a:spcPct val="0"/>
        </a:spcBef>
        <a:spcAft>
          <a:spcPct val="0"/>
        </a:spcAft>
        <a:defRPr sz="2400">
          <a:solidFill>
            <a:srgbClr val="595959"/>
          </a:solidFill>
          <a:effectLst>
            <a:outerShdw blurRad="38100" dist="38100" dir="2700000" algn="tl">
              <a:srgbClr val="000000"/>
            </a:outerShdw>
          </a:effectLst>
          <a:latin typeface="Georgia" charset="0"/>
          <a:ea typeface="MS PGothic" pitchFamily="34" charset="-128"/>
          <a:cs typeface="Georgia" pitchFamily="18" charset="0"/>
        </a:defRPr>
      </a:lvl3pPr>
      <a:lvl4pPr algn="l" rtl="0" eaLnBrk="1" fontAlgn="base" hangingPunct="1">
        <a:spcBef>
          <a:spcPct val="0"/>
        </a:spcBef>
        <a:spcAft>
          <a:spcPct val="0"/>
        </a:spcAft>
        <a:defRPr sz="2400">
          <a:solidFill>
            <a:srgbClr val="595959"/>
          </a:solidFill>
          <a:effectLst>
            <a:outerShdw blurRad="38100" dist="38100" dir="2700000" algn="tl">
              <a:srgbClr val="000000"/>
            </a:outerShdw>
          </a:effectLst>
          <a:latin typeface="Georgia" charset="0"/>
          <a:ea typeface="MS PGothic" pitchFamily="34" charset="-128"/>
          <a:cs typeface="Georgia" pitchFamily="18" charset="0"/>
        </a:defRPr>
      </a:lvl4pPr>
      <a:lvl5pPr algn="l" rtl="0" eaLnBrk="1" fontAlgn="base" hangingPunct="1">
        <a:spcBef>
          <a:spcPct val="0"/>
        </a:spcBef>
        <a:spcAft>
          <a:spcPct val="0"/>
        </a:spcAft>
        <a:defRPr sz="2400">
          <a:solidFill>
            <a:srgbClr val="595959"/>
          </a:solidFill>
          <a:effectLst>
            <a:outerShdw blurRad="38100" dist="38100" dir="2700000" algn="tl">
              <a:srgbClr val="000000"/>
            </a:outerShdw>
          </a:effectLst>
          <a:latin typeface="Georgia" charset="0"/>
          <a:ea typeface="MS PGothic" pitchFamily="34" charset="-128"/>
          <a:cs typeface="Georgia" pitchFamily="18" charset="0"/>
        </a:defRPr>
      </a:lvl5pPr>
      <a:lvl6pPr marL="4572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6pPr>
      <a:lvl7pPr marL="9144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7pPr>
      <a:lvl8pPr marL="13716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8pPr>
      <a:lvl9pPr marL="18288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9pPr>
    </p:titleStyle>
    <p:bodyStyle>
      <a:lvl1pPr marL="233363" indent="-233363" algn="l" rtl="0" eaLnBrk="1" fontAlgn="base" hangingPunct="1">
        <a:spcBef>
          <a:spcPct val="20000"/>
        </a:spcBef>
        <a:spcAft>
          <a:spcPct val="0"/>
        </a:spcAft>
        <a:defRPr lang="en-US" sz="2400" kern="1200" dirty="0">
          <a:solidFill>
            <a:srgbClr val="595959"/>
          </a:solidFill>
          <a:latin typeface="Arial"/>
          <a:ea typeface="MS PGothic" pitchFamily="34" charset="-128"/>
          <a:cs typeface="Arial"/>
        </a:defRPr>
      </a:lvl1pPr>
      <a:lvl2pPr marL="460375" indent="-285750" algn="l" rtl="0" eaLnBrk="1" fontAlgn="base" hangingPunct="1">
        <a:spcBef>
          <a:spcPct val="20000"/>
        </a:spcBef>
        <a:spcAft>
          <a:spcPct val="0"/>
        </a:spcAft>
        <a:buFont typeface="Arial" pitchFamily="34" charset="0"/>
        <a:buChar char="•"/>
        <a:defRPr lang="en-US" kern="1200" dirty="0">
          <a:solidFill>
            <a:srgbClr val="595959"/>
          </a:solidFill>
          <a:latin typeface="Arial"/>
          <a:ea typeface="MS PGothic" pitchFamily="34" charset="-128"/>
          <a:cs typeface="Arial"/>
        </a:defRPr>
      </a:lvl2pPr>
      <a:lvl3pPr marL="687388" indent="-228600" algn="l" rtl="0" eaLnBrk="1" fontAlgn="base" hangingPunct="1">
        <a:spcBef>
          <a:spcPct val="20000"/>
        </a:spcBef>
        <a:spcAft>
          <a:spcPct val="0"/>
        </a:spcAft>
        <a:buChar char="•"/>
        <a:defRPr lang="en-US" kern="1200" dirty="0">
          <a:solidFill>
            <a:srgbClr val="595959"/>
          </a:solidFill>
          <a:latin typeface="Arial"/>
          <a:ea typeface="MS PGothic" pitchFamily="34" charset="-128"/>
          <a:cs typeface="Arial"/>
        </a:defRPr>
      </a:lvl3pPr>
      <a:lvl4pPr marL="922338" indent="-228600" algn="l" rtl="0" eaLnBrk="1" fontAlgn="base" hangingPunct="1">
        <a:spcBef>
          <a:spcPct val="20000"/>
        </a:spcBef>
        <a:spcAft>
          <a:spcPct val="0"/>
        </a:spcAft>
        <a:buFont typeface="Arial" pitchFamily="34" charset="0"/>
        <a:buChar char="•"/>
        <a:defRPr lang="en-US" kern="1200" dirty="0">
          <a:solidFill>
            <a:srgbClr val="595959"/>
          </a:solidFill>
          <a:latin typeface="Arial"/>
          <a:ea typeface="MS PGothic" pitchFamily="34" charset="-128"/>
          <a:cs typeface="Arial"/>
        </a:defRPr>
      </a:lvl4pPr>
      <a:lvl5pPr marL="1136650" indent="-228600" algn="l" rtl="0" eaLnBrk="1" fontAlgn="base" hangingPunct="1">
        <a:spcBef>
          <a:spcPct val="20000"/>
        </a:spcBef>
        <a:spcAft>
          <a:spcPct val="0"/>
        </a:spcAft>
        <a:buFont typeface="Arial" pitchFamily="34" charset="0"/>
        <a:defRPr lang="en-US" kern="1200" dirty="0">
          <a:solidFill>
            <a:srgbClr val="595959"/>
          </a:solidFill>
          <a:latin typeface="Arial"/>
          <a:ea typeface="MS PGothic" pitchFamily="34" charset="-128"/>
          <a:cs typeface="Arial"/>
        </a:defRPr>
      </a:lvl5pPr>
      <a:lvl6pPr marL="2228850" indent="-228600" algn="l" rtl="0" eaLnBrk="1" fontAlgn="base" hangingPunct="1">
        <a:spcBef>
          <a:spcPct val="20000"/>
        </a:spcBef>
        <a:spcAft>
          <a:spcPct val="0"/>
        </a:spcAft>
        <a:buChar char="»"/>
        <a:defRPr>
          <a:solidFill>
            <a:schemeClr val="tx1"/>
          </a:solidFill>
          <a:latin typeface="+mn-lt"/>
          <a:ea typeface="+mn-ea"/>
        </a:defRPr>
      </a:lvl6pPr>
      <a:lvl7pPr marL="2686050" indent="-228600" algn="l" rtl="0" eaLnBrk="1" fontAlgn="base" hangingPunct="1">
        <a:spcBef>
          <a:spcPct val="20000"/>
        </a:spcBef>
        <a:spcAft>
          <a:spcPct val="0"/>
        </a:spcAft>
        <a:buChar char="»"/>
        <a:defRPr>
          <a:solidFill>
            <a:schemeClr val="tx1"/>
          </a:solidFill>
          <a:latin typeface="+mn-lt"/>
          <a:ea typeface="+mn-ea"/>
        </a:defRPr>
      </a:lvl7pPr>
      <a:lvl8pPr marL="3143250" indent="-228600" algn="l" rtl="0" eaLnBrk="1" fontAlgn="base" hangingPunct="1">
        <a:spcBef>
          <a:spcPct val="20000"/>
        </a:spcBef>
        <a:spcAft>
          <a:spcPct val="0"/>
        </a:spcAft>
        <a:buChar char="»"/>
        <a:defRPr>
          <a:solidFill>
            <a:schemeClr val="tx1"/>
          </a:solidFill>
          <a:latin typeface="+mn-lt"/>
          <a:ea typeface="+mn-ea"/>
        </a:defRPr>
      </a:lvl8pPr>
      <a:lvl9pPr marL="360045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77825"/>
            <a:ext cx="8229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028700"/>
            <a:ext cx="82296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5" descr="TNCLogoPrimary_CMYK_notag.eps"/>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708900" y="4502150"/>
            <a:ext cx="10207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4"/>
          </p:nvPr>
        </p:nvSpPr>
        <p:spPr>
          <a:xfrm>
            <a:off x="457200" y="4492625"/>
            <a:ext cx="2133600" cy="274638"/>
          </a:xfrm>
          <a:prstGeom prst="rect">
            <a:avLst/>
          </a:prstGeom>
        </p:spPr>
        <p:txBody>
          <a:bodyPr vert="horz" wrap="square" lIns="91440" tIns="45720" rIns="91440" bIns="45720" numCol="1" anchor="ctr" anchorCtr="0" compatLnSpc="1">
            <a:prstTxWarp prst="textNoShape">
              <a:avLst/>
            </a:prstTxWarp>
          </a:bodyPr>
          <a:lstStyle>
            <a:lvl1pPr>
              <a:defRPr sz="800">
                <a:solidFill>
                  <a:srgbClr val="404040"/>
                </a:solidFill>
                <a:latin typeface="Arial" pitchFamily="34" charset="0"/>
                <a:cs typeface="Arial" pitchFamily="34" charset="0"/>
              </a:defRPr>
            </a:lvl1pPr>
          </a:lstStyle>
          <a:p>
            <a:pPr>
              <a:defRPr/>
            </a:pPr>
            <a:fld id="{90978B85-BA6D-4CE9-9990-3AF55296C015}" type="slidenum">
              <a:rPr lang="en-US" altLang="en-US"/>
              <a:pPr>
                <a:defRPr/>
              </a:pPr>
              <a:t>‹#›</a:t>
            </a:fld>
            <a:endParaRPr lang="en-US" altLang="en-US"/>
          </a:p>
        </p:txBody>
      </p:sp>
    </p:spTree>
    <p:extLst>
      <p:ext uri="{BB962C8B-B14F-4D97-AF65-F5344CB8AC3E}">
        <p14:creationId xmlns:p14="http://schemas.microsoft.com/office/powerpoint/2010/main" val="1089373206"/>
      </p:ext>
    </p:extLst>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Lst>
  <p:hf hdr="0" ftr="0" dt="0"/>
  <p:txStyles>
    <p:titleStyle>
      <a:lvl1pPr algn="l" rtl="0" eaLnBrk="1" fontAlgn="base" hangingPunct="1">
        <a:spcBef>
          <a:spcPct val="0"/>
        </a:spcBef>
        <a:spcAft>
          <a:spcPct val="0"/>
        </a:spcAft>
        <a:defRPr lang="en-US" sz="2400" kern="1200" dirty="0">
          <a:solidFill>
            <a:srgbClr val="595959"/>
          </a:solidFill>
          <a:latin typeface="Georgia"/>
          <a:ea typeface="MS PGothic" pitchFamily="34" charset="-128"/>
          <a:cs typeface="Georgia"/>
        </a:defRPr>
      </a:lvl1pPr>
      <a:lvl2pPr algn="l" rtl="0" eaLnBrk="1" fontAlgn="base" hangingPunct="1">
        <a:spcBef>
          <a:spcPct val="0"/>
        </a:spcBef>
        <a:spcAft>
          <a:spcPct val="0"/>
        </a:spcAft>
        <a:defRPr sz="2400">
          <a:solidFill>
            <a:srgbClr val="595959"/>
          </a:solidFill>
          <a:effectLst>
            <a:outerShdw blurRad="38100" dist="38100" dir="2700000" algn="tl">
              <a:srgbClr val="000000"/>
            </a:outerShdw>
          </a:effectLst>
          <a:latin typeface="Georgia" charset="0"/>
          <a:ea typeface="MS PGothic" pitchFamily="34" charset="-128"/>
          <a:cs typeface="Georgia" pitchFamily="18" charset="0"/>
        </a:defRPr>
      </a:lvl2pPr>
      <a:lvl3pPr algn="l" rtl="0" eaLnBrk="1" fontAlgn="base" hangingPunct="1">
        <a:spcBef>
          <a:spcPct val="0"/>
        </a:spcBef>
        <a:spcAft>
          <a:spcPct val="0"/>
        </a:spcAft>
        <a:defRPr sz="2400">
          <a:solidFill>
            <a:srgbClr val="595959"/>
          </a:solidFill>
          <a:effectLst>
            <a:outerShdw blurRad="38100" dist="38100" dir="2700000" algn="tl">
              <a:srgbClr val="000000"/>
            </a:outerShdw>
          </a:effectLst>
          <a:latin typeface="Georgia" charset="0"/>
          <a:ea typeface="MS PGothic" pitchFamily="34" charset="-128"/>
          <a:cs typeface="Georgia" pitchFamily="18" charset="0"/>
        </a:defRPr>
      </a:lvl3pPr>
      <a:lvl4pPr algn="l" rtl="0" eaLnBrk="1" fontAlgn="base" hangingPunct="1">
        <a:spcBef>
          <a:spcPct val="0"/>
        </a:spcBef>
        <a:spcAft>
          <a:spcPct val="0"/>
        </a:spcAft>
        <a:defRPr sz="2400">
          <a:solidFill>
            <a:srgbClr val="595959"/>
          </a:solidFill>
          <a:effectLst>
            <a:outerShdw blurRad="38100" dist="38100" dir="2700000" algn="tl">
              <a:srgbClr val="000000"/>
            </a:outerShdw>
          </a:effectLst>
          <a:latin typeface="Georgia" charset="0"/>
          <a:ea typeface="MS PGothic" pitchFamily="34" charset="-128"/>
          <a:cs typeface="Georgia" pitchFamily="18" charset="0"/>
        </a:defRPr>
      </a:lvl4pPr>
      <a:lvl5pPr algn="l" rtl="0" eaLnBrk="1" fontAlgn="base" hangingPunct="1">
        <a:spcBef>
          <a:spcPct val="0"/>
        </a:spcBef>
        <a:spcAft>
          <a:spcPct val="0"/>
        </a:spcAft>
        <a:defRPr sz="2400">
          <a:solidFill>
            <a:srgbClr val="595959"/>
          </a:solidFill>
          <a:effectLst>
            <a:outerShdw blurRad="38100" dist="38100" dir="2700000" algn="tl">
              <a:srgbClr val="000000"/>
            </a:outerShdw>
          </a:effectLst>
          <a:latin typeface="Georgia" charset="0"/>
          <a:ea typeface="MS PGothic" pitchFamily="34" charset="-128"/>
          <a:cs typeface="Georgia" pitchFamily="18" charset="0"/>
        </a:defRPr>
      </a:lvl5pPr>
      <a:lvl6pPr marL="4572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6pPr>
      <a:lvl7pPr marL="9144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7pPr>
      <a:lvl8pPr marL="13716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8pPr>
      <a:lvl9pPr marL="1828800" algn="ctr" rtl="0" eaLnBrk="1" fontAlgn="base" hangingPunct="1">
        <a:spcBef>
          <a:spcPct val="0"/>
        </a:spcBef>
        <a:spcAft>
          <a:spcPct val="0"/>
        </a:spcAft>
        <a:defRPr sz="3600">
          <a:solidFill>
            <a:schemeClr val="tx2"/>
          </a:solidFill>
          <a:effectLst>
            <a:outerShdw blurRad="38100" dist="38100" dir="2700000" algn="tl">
              <a:srgbClr val="000000"/>
            </a:outerShdw>
          </a:effectLst>
          <a:latin typeface="Tahoma" pitchFamily="-96" charset="0"/>
          <a:ea typeface="ＭＳ Ｐゴシック" pitchFamily="-96" charset="-128"/>
        </a:defRPr>
      </a:lvl9pPr>
    </p:titleStyle>
    <p:bodyStyle>
      <a:lvl1pPr marL="233363" indent="-233363" algn="l" rtl="0" eaLnBrk="1" fontAlgn="base" hangingPunct="1">
        <a:spcBef>
          <a:spcPct val="20000"/>
        </a:spcBef>
        <a:spcAft>
          <a:spcPct val="0"/>
        </a:spcAft>
        <a:defRPr lang="en-US" sz="2400" kern="1200" dirty="0">
          <a:solidFill>
            <a:srgbClr val="595959"/>
          </a:solidFill>
          <a:latin typeface="Arial"/>
          <a:ea typeface="MS PGothic" pitchFamily="34" charset="-128"/>
          <a:cs typeface="Arial"/>
        </a:defRPr>
      </a:lvl1pPr>
      <a:lvl2pPr marL="460375" indent="-285750" algn="l" rtl="0" eaLnBrk="1" fontAlgn="base" hangingPunct="1">
        <a:spcBef>
          <a:spcPct val="20000"/>
        </a:spcBef>
        <a:spcAft>
          <a:spcPct val="0"/>
        </a:spcAft>
        <a:buFont typeface="Arial" pitchFamily="34" charset="0"/>
        <a:buChar char="•"/>
        <a:defRPr lang="en-US" kern="1200" dirty="0">
          <a:solidFill>
            <a:srgbClr val="595959"/>
          </a:solidFill>
          <a:latin typeface="Arial"/>
          <a:ea typeface="MS PGothic" pitchFamily="34" charset="-128"/>
          <a:cs typeface="Arial"/>
        </a:defRPr>
      </a:lvl2pPr>
      <a:lvl3pPr marL="687388" indent="-228600" algn="l" rtl="0" eaLnBrk="1" fontAlgn="base" hangingPunct="1">
        <a:spcBef>
          <a:spcPct val="20000"/>
        </a:spcBef>
        <a:spcAft>
          <a:spcPct val="0"/>
        </a:spcAft>
        <a:buChar char="•"/>
        <a:defRPr lang="en-US" kern="1200" dirty="0">
          <a:solidFill>
            <a:srgbClr val="595959"/>
          </a:solidFill>
          <a:latin typeface="Arial"/>
          <a:ea typeface="MS PGothic" pitchFamily="34" charset="-128"/>
          <a:cs typeface="Arial"/>
        </a:defRPr>
      </a:lvl3pPr>
      <a:lvl4pPr marL="922338" indent="-228600" algn="l" rtl="0" eaLnBrk="1" fontAlgn="base" hangingPunct="1">
        <a:spcBef>
          <a:spcPct val="20000"/>
        </a:spcBef>
        <a:spcAft>
          <a:spcPct val="0"/>
        </a:spcAft>
        <a:buFont typeface="Arial" pitchFamily="34" charset="0"/>
        <a:buChar char="•"/>
        <a:defRPr lang="en-US" kern="1200" dirty="0">
          <a:solidFill>
            <a:srgbClr val="595959"/>
          </a:solidFill>
          <a:latin typeface="Arial"/>
          <a:ea typeface="MS PGothic" pitchFamily="34" charset="-128"/>
          <a:cs typeface="Arial"/>
        </a:defRPr>
      </a:lvl4pPr>
      <a:lvl5pPr marL="1136650" indent="-228600" algn="l" rtl="0" eaLnBrk="1" fontAlgn="base" hangingPunct="1">
        <a:spcBef>
          <a:spcPct val="20000"/>
        </a:spcBef>
        <a:spcAft>
          <a:spcPct val="0"/>
        </a:spcAft>
        <a:buFont typeface="Arial" pitchFamily="34" charset="0"/>
        <a:defRPr lang="en-US" kern="1200" dirty="0">
          <a:solidFill>
            <a:srgbClr val="595959"/>
          </a:solidFill>
          <a:latin typeface="Arial"/>
          <a:ea typeface="MS PGothic" pitchFamily="34" charset="-128"/>
          <a:cs typeface="Arial"/>
        </a:defRPr>
      </a:lvl5pPr>
      <a:lvl6pPr marL="2228850" indent="-228600" algn="l" rtl="0" eaLnBrk="1" fontAlgn="base" hangingPunct="1">
        <a:spcBef>
          <a:spcPct val="20000"/>
        </a:spcBef>
        <a:spcAft>
          <a:spcPct val="0"/>
        </a:spcAft>
        <a:buChar char="»"/>
        <a:defRPr>
          <a:solidFill>
            <a:schemeClr val="tx1"/>
          </a:solidFill>
          <a:latin typeface="+mn-lt"/>
          <a:ea typeface="+mn-ea"/>
        </a:defRPr>
      </a:lvl6pPr>
      <a:lvl7pPr marL="2686050" indent="-228600" algn="l" rtl="0" eaLnBrk="1" fontAlgn="base" hangingPunct="1">
        <a:spcBef>
          <a:spcPct val="20000"/>
        </a:spcBef>
        <a:spcAft>
          <a:spcPct val="0"/>
        </a:spcAft>
        <a:buChar char="»"/>
        <a:defRPr>
          <a:solidFill>
            <a:schemeClr val="tx1"/>
          </a:solidFill>
          <a:latin typeface="+mn-lt"/>
          <a:ea typeface="+mn-ea"/>
        </a:defRPr>
      </a:lvl7pPr>
      <a:lvl8pPr marL="3143250" indent="-228600" algn="l" rtl="0" eaLnBrk="1" fontAlgn="base" hangingPunct="1">
        <a:spcBef>
          <a:spcPct val="20000"/>
        </a:spcBef>
        <a:spcAft>
          <a:spcPct val="0"/>
        </a:spcAft>
        <a:buChar char="»"/>
        <a:defRPr>
          <a:solidFill>
            <a:schemeClr val="tx1"/>
          </a:solidFill>
          <a:latin typeface="+mn-lt"/>
          <a:ea typeface="+mn-ea"/>
        </a:defRPr>
      </a:lvl8pPr>
      <a:lvl9pPr marL="360045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32.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hyperlink" Target="mailto:rbiske@tnc.org"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3.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ctrTitle"/>
          </p:nvPr>
        </p:nvSpPr>
        <p:spPr>
          <a:xfrm>
            <a:off x="169863" y="261938"/>
            <a:ext cx="7158037" cy="701675"/>
          </a:xfrm>
        </p:spPr>
        <p:txBody>
          <a:bodyPr/>
          <a:lstStyle/>
          <a:p>
            <a:r>
              <a:rPr lang="en-US" altLang="en-US" sz="3200" dirty="0">
                <a:latin typeface="Arial" panose="020B0604020202020204" pitchFamily="34" charset="0"/>
                <a:cs typeface="Arial" panose="020B0604020202020204" pitchFamily="34" charset="0"/>
              </a:rPr>
              <a:t>The Nature Conservancy</a:t>
            </a:r>
            <a:endParaRPr altLang="en-US" sz="3200" dirty="0">
              <a:latin typeface="Arial" pitchFamily="34" charset="0"/>
              <a:cs typeface="Arial" pitchFamily="34" charset="0"/>
            </a:endParaRPr>
          </a:p>
        </p:txBody>
      </p:sp>
      <p:sp>
        <p:nvSpPr>
          <p:cNvPr id="5" name="Subtitle 4"/>
          <p:cNvSpPr>
            <a:spLocks noGrp="1"/>
          </p:cNvSpPr>
          <p:nvPr>
            <p:ph type="subTitle" idx="1"/>
          </p:nvPr>
        </p:nvSpPr>
        <p:spPr>
          <a:xfrm>
            <a:off x="169863" y="1048604"/>
            <a:ext cx="6848475" cy="788987"/>
          </a:xfrm>
        </p:spPr>
        <p:txBody>
          <a:bodyPr/>
          <a:lstStyle/>
          <a:p>
            <a:r>
              <a:rPr lang="en-US" altLang="en-US" sz="1400" dirty="0">
                <a:latin typeface="Arial" pitchFamily="34" charset="0"/>
                <a:cs typeface="Arial" pitchFamily="34" charset="0"/>
              </a:rPr>
              <a:t>Freshwater Blueprint</a:t>
            </a:r>
          </a:p>
          <a:p>
            <a:r>
              <a:rPr lang="en-US" altLang="en-US" sz="1400" dirty="0">
                <a:latin typeface="Arial" pitchFamily="34" charset="0"/>
                <a:cs typeface="Arial" pitchFamily="34" charset="0"/>
              </a:rPr>
              <a:t>Rich Biske – Freshwater Program Director</a:t>
            </a:r>
          </a:p>
        </p:txBody>
      </p:sp>
      <p:sp>
        <p:nvSpPr>
          <p:cNvPr id="18436" name="TextBox 1"/>
          <p:cNvSpPr txBox="1">
            <a:spLocks noChangeArrowheads="1"/>
          </p:cNvSpPr>
          <p:nvPr/>
        </p:nvSpPr>
        <p:spPr bwMode="auto">
          <a:xfrm rot="-5400000">
            <a:off x="8572500" y="4554538"/>
            <a:ext cx="825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2400">
                <a:solidFill>
                  <a:srgbClr val="595959"/>
                </a:solidFill>
                <a:latin typeface="Arial" pitchFamily="34" charset="0"/>
                <a:ea typeface="MS PGothic" pitchFamily="34" charset="-128"/>
                <a:cs typeface="Arial" pitchFamily="34" charset="0"/>
              </a:defRPr>
            </a:lvl1pPr>
            <a:lvl2pPr marL="742950" indent="-285750" eaLnBrk="0" hangingPunct="0">
              <a:spcBef>
                <a:spcPct val="20000"/>
              </a:spcBef>
              <a:buFont typeface="Arial" pitchFamily="34" charset="0"/>
              <a:buChar char="•"/>
              <a:defRPr>
                <a:solidFill>
                  <a:srgbClr val="595959"/>
                </a:solidFill>
                <a:latin typeface="Arial" pitchFamily="34" charset="0"/>
                <a:ea typeface="MS PGothic" pitchFamily="34" charset="-128"/>
                <a:cs typeface="Arial" pitchFamily="34" charset="0"/>
              </a:defRPr>
            </a:lvl2pPr>
            <a:lvl3pPr marL="1143000" indent="-228600" eaLnBrk="0" hangingPunct="0">
              <a:spcBef>
                <a:spcPct val="20000"/>
              </a:spcBef>
              <a:buChar char="•"/>
              <a:defRPr>
                <a:solidFill>
                  <a:srgbClr val="595959"/>
                </a:solidFill>
                <a:latin typeface="Arial" pitchFamily="34" charset="0"/>
                <a:ea typeface="MS PGothic" pitchFamily="34" charset="-128"/>
                <a:cs typeface="Arial" pitchFamily="34" charset="0"/>
              </a:defRPr>
            </a:lvl3pPr>
            <a:lvl4pPr marL="1600200" indent="-228600" eaLnBrk="0" hangingPunct="0">
              <a:spcBef>
                <a:spcPct val="20000"/>
              </a:spcBef>
              <a:buFont typeface="Arial" pitchFamily="34" charset="0"/>
              <a:buChar char="•"/>
              <a:defRPr>
                <a:solidFill>
                  <a:srgbClr val="595959"/>
                </a:solidFill>
                <a:latin typeface="Arial" pitchFamily="34" charset="0"/>
                <a:ea typeface="MS PGothic" pitchFamily="34" charset="-128"/>
                <a:cs typeface="Arial" pitchFamily="34" charset="0"/>
              </a:defRPr>
            </a:lvl4pPr>
            <a:lvl5pPr marL="2057400" indent="-228600" eaLnBrk="0" hangingPunct="0">
              <a:spcBef>
                <a:spcPct val="20000"/>
              </a:spcBef>
              <a:buFont typeface="Arial" pitchFamily="34" charset="0"/>
              <a:defRPr>
                <a:solidFill>
                  <a:srgbClr val="595959"/>
                </a:solidFill>
                <a:latin typeface="Arial" pitchFamily="34" charset="0"/>
                <a:ea typeface="MS PGothic" pitchFamily="34" charset="-128"/>
                <a:cs typeface="Arial" pitchFamily="34" charset="0"/>
              </a:defRPr>
            </a:lvl5pPr>
            <a:lvl6pPr marL="2514600" indent="-228600" defTabSz="457200" eaLnBrk="0" fontAlgn="base" hangingPunct="0">
              <a:spcBef>
                <a:spcPct val="20000"/>
              </a:spcBef>
              <a:spcAft>
                <a:spcPct val="0"/>
              </a:spcAft>
              <a:buFont typeface="Arial" pitchFamily="34" charset="0"/>
              <a:defRPr>
                <a:solidFill>
                  <a:srgbClr val="595959"/>
                </a:solidFill>
                <a:latin typeface="Arial" pitchFamily="34" charset="0"/>
                <a:ea typeface="MS PGothic" pitchFamily="34" charset="-128"/>
                <a:cs typeface="Arial" pitchFamily="34" charset="0"/>
              </a:defRPr>
            </a:lvl6pPr>
            <a:lvl7pPr marL="2971800" indent="-228600" defTabSz="457200" eaLnBrk="0" fontAlgn="base" hangingPunct="0">
              <a:spcBef>
                <a:spcPct val="20000"/>
              </a:spcBef>
              <a:spcAft>
                <a:spcPct val="0"/>
              </a:spcAft>
              <a:buFont typeface="Arial" pitchFamily="34" charset="0"/>
              <a:defRPr>
                <a:solidFill>
                  <a:srgbClr val="595959"/>
                </a:solidFill>
                <a:latin typeface="Arial" pitchFamily="34" charset="0"/>
                <a:ea typeface="MS PGothic" pitchFamily="34" charset="-128"/>
                <a:cs typeface="Arial" pitchFamily="34" charset="0"/>
              </a:defRPr>
            </a:lvl7pPr>
            <a:lvl8pPr marL="3429000" indent="-228600" defTabSz="457200" eaLnBrk="0" fontAlgn="base" hangingPunct="0">
              <a:spcBef>
                <a:spcPct val="20000"/>
              </a:spcBef>
              <a:spcAft>
                <a:spcPct val="0"/>
              </a:spcAft>
              <a:buFont typeface="Arial" pitchFamily="34" charset="0"/>
              <a:defRPr>
                <a:solidFill>
                  <a:srgbClr val="595959"/>
                </a:solidFill>
                <a:latin typeface="Arial" pitchFamily="34" charset="0"/>
                <a:ea typeface="MS PGothic" pitchFamily="34" charset="-128"/>
                <a:cs typeface="Arial" pitchFamily="34" charset="0"/>
              </a:defRPr>
            </a:lvl8pPr>
            <a:lvl9pPr marL="3886200" indent="-228600" defTabSz="457200" eaLnBrk="0" fontAlgn="base" hangingPunct="0">
              <a:spcBef>
                <a:spcPct val="20000"/>
              </a:spcBef>
              <a:spcAft>
                <a:spcPct val="0"/>
              </a:spcAft>
              <a:buFont typeface="Arial" pitchFamily="34" charset="0"/>
              <a:defRPr>
                <a:solidFill>
                  <a:srgbClr val="595959"/>
                </a:solidFill>
                <a:latin typeface="Arial" pitchFamily="34" charset="0"/>
                <a:ea typeface="MS PGothic" pitchFamily="34" charset="-128"/>
                <a:cs typeface="Arial" pitchFamily="34" charset="0"/>
              </a:defRPr>
            </a:lvl9pPr>
          </a:lstStyle>
          <a:p>
            <a:pPr eaLnBrk="1" hangingPunct="1">
              <a:spcBef>
                <a:spcPct val="0"/>
              </a:spcBef>
            </a:pPr>
            <a:r>
              <a:rPr lang="en-US" altLang="en-US" sz="800">
                <a:solidFill>
                  <a:schemeClr val="tx1"/>
                </a:solidFill>
              </a:rPr>
              <a:t>© NICK HALL</a:t>
            </a:r>
          </a:p>
        </p:txBody>
      </p:sp>
      <p:pic>
        <p:nvPicPr>
          <p:cNvPr id="18437" name="Picture Placeholder 2" descr="YOUTH_img.jpg&#10;Image of a youth in a snorkel&#10;" title="Youth in snorkel"/>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a:xfrm>
            <a:off x="0" y="1938338"/>
            <a:ext cx="9144000" cy="3200400"/>
          </a:xfrm>
        </p:spPr>
      </p:pic>
      <p:pic>
        <p:nvPicPr>
          <p:cNvPr id="18438" name="Picture 6" descr="Photograph of winding river&#10;" title="TNC Photograp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947477"/>
            <a:ext cx="9144000" cy="3196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FD26603-EB45-4BD6-9DB8-E31D13F6F60A}" type="slidenum">
              <a:rPr lang="en-US" altLang="en-US" smtClean="0"/>
              <a:pPr>
                <a:defRPr/>
              </a:pPr>
              <a:t>10</a:t>
            </a:fld>
            <a:endParaRPr lang="en-US" altLang="en-US"/>
          </a:p>
        </p:txBody>
      </p:sp>
      <p:sp>
        <p:nvSpPr>
          <p:cNvPr id="8" name="Title 1"/>
          <p:cNvSpPr>
            <a:spLocks noGrp="1"/>
          </p:cNvSpPr>
          <p:nvPr>
            <p:ph type="title"/>
          </p:nvPr>
        </p:nvSpPr>
        <p:spPr>
          <a:xfrm>
            <a:off x="339198" y="400180"/>
            <a:ext cx="6758940" cy="514350"/>
          </a:xfrm>
        </p:spPr>
        <p:txBody>
          <a:bodyPr/>
          <a:lstStyle/>
          <a:p>
            <a:r>
              <a:rPr lang="en-US" b="0" dirty="0">
                <a:solidFill>
                  <a:schemeClr val="bg1"/>
                </a:solidFill>
              </a:rPr>
              <a:t>Fish and Wildlife Module</a:t>
            </a: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050" y="0"/>
            <a:ext cx="3917950" cy="5068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4337" y="1160909"/>
            <a:ext cx="4811713" cy="3416320"/>
          </a:xfrm>
          <a:prstGeom prst="rect">
            <a:avLst/>
          </a:prstGeom>
          <a:noFill/>
        </p:spPr>
        <p:txBody>
          <a:bodyPr wrap="square" rtlCol="0">
            <a:spAutoFit/>
          </a:bodyPr>
          <a:lstStyle/>
          <a:p>
            <a:r>
              <a:rPr lang="en-US" dirty="0">
                <a:solidFill>
                  <a:schemeClr val="bg2"/>
                </a:solidFill>
              </a:rPr>
              <a:t>Input layers:</a:t>
            </a:r>
          </a:p>
          <a:p>
            <a:pPr marL="342900" indent="-342900">
              <a:buFont typeface="+mj-lt"/>
              <a:buAutoNum type="arabicPeriod"/>
            </a:pPr>
            <a:r>
              <a:rPr lang="en-US" dirty="0">
                <a:solidFill>
                  <a:schemeClr val="bg2"/>
                </a:solidFill>
              </a:rPr>
              <a:t>RWI UMN-D benefits to species model</a:t>
            </a:r>
          </a:p>
          <a:p>
            <a:pPr marL="342900" indent="-342900">
              <a:buFont typeface="+mj-lt"/>
              <a:buAutoNum type="arabicPeriod"/>
            </a:pPr>
            <a:r>
              <a:rPr lang="en-US" dirty="0">
                <a:solidFill>
                  <a:schemeClr val="bg2"/>
                </a:solidFill>
              </a:rPr>
              <a:t>Biodiversity significance polygons</a:t>
            </a:r>
          </a:p>
          <a:p>
            <a:pPr marL="342900" indent="-342900">
              <a:buFont typeface="+mj-lt"/>
              <a:buAutoNum type="arabicPeriod"/>
            </a:pPr>
            <a:r>
              <a:rPr lang="en-US" dirty="0">
                <a:solidFill>
                  <a:schemeClr val="bg2"/>
                </a:solidFill>
              </a:rPr>
              <a:t>Lakes of biodiversity significance</a:t>
            </a:r>
          </a:p>
          <a:p>
            <a:pPr marL="342900" indent="-342900">
              <a:buFont typeface="+mj-lt"/>
              <a:buAutoNum type="arabicPeriod"/>
            </a:pPr>
            <a:r>
              <a:rPr lang="en-US" dirty="0">
                <a:solidFill>
                  <a:schemeClr val="bg2"/>
                </a:solidFill>
              </a:rPr>
              <a:t>High and highest IBI lakes</a:t>
            </a:r>
          </a:p>
          <a:p>
            <a:pPr marL="342900" indent="-342900">
              <a:buFont typeface="+mj-lt"/>
              <a:buAutoNum type="arabicPeriod"/>
            </a:pPr>
            <a:r>
              <a:rPr lang="en-US" dirty="0">
                <a:solidFill>
                  <a:schemeClr val="bg2"/>
                </a:solidFill>
              </a:rPr>
              <a:t>Wild rice catchments</a:t>
            </a:r>
          </a:p>
          <a:p>
            <a:pPr marL="342900" indent="-342900">
              <a:buFont typeface="+mj-lt"/>
              <a:buAutoNum type="arabicPeriod"/>
            </a:pPr>
            <a:r>
              <a:rPr lang="en-US" dirty="0">
                <a:solidFill>
                  <a:schemeClr val="bg2"/>
                </a:solidFill>
              </a:rPr>
              <a:t>Cisco refuge lake catchments</a:t>
            </a:r>
          </a:p>
          <a:p>
            <a:pPr marL="342900" indent="-342900">
              <a:buFont typeface="+mj-lt"/>
              <a:buAutoNum type="arabicPeriod"/>
            </a:pPr>
            <a:r>
              <a:rPr lang="en-US" dirty="0">
                <a:solidFill>
                  <a:schemeClr val="bg2"/>
                </a:solidFill>
              </a:rPr>
              <a:t>Forest protection value – FLEET</a:t>
            </a:r>
          </a:p>
          <a:p>
            <a:pPr marL="342900" indent="-342900">
              <a:buFont typeface="+mj-lt"/>
              <a:buAutoNum type="arabicPeriod"/>
            </a:pPr>
            <a:r>
              <a:rPr lang="en-US" dirty="0">
                <a:solidFill>
                  <a:schemeClr val="bg2"/>
                </a:solidFill>
              </a:rPr>
              <a:t>Proximity to water</a:t>
            </a:r>
          </a:p>
          <a:p>
            <a:pPr marL="342900" indent="-342900">
              <a:buFont typeface="+mj-lt"/>
              <a:buAutoNum type="arabicPeriod"/>
            </a:pPr>
            <a:r>
              <a:rPr lang="en-US" dirty="0">
                <a:solidFill>
                  <a:schemeClr val="bg2"/>
                </a:solidFill>
              </a:rPr>
              <a:t>Proximity to public lands (incl. STL)</a:t>
            </a:r>
          </a:p>
          <a:p>
            <a:pPr marL="342900" indent="-342900">
              <a:buFont typeface="+mj-lt"/>
              <a:buAutoNum type="arabicPeriod"/>
            </a:pPr>
            <a:r>
              <a:rPr lang="en-US" dirty="0">
                <a:solidFill>
                  <a:schemeClr val="bg2"/>
                </a:solidFill>
              </a:rPr>
              <a:t>Active River Area in perennial cover</a:t>
            </a:r>
          </a:p>
          <a:p>
            <a:pPr marL="285750" indent="-285750">
              <a:buFontTx/>
              <a:buChar char="-"/>
            </a:pPr>
            <a:endParaRPr lang="en-US" dirty="0">
              <a:solidFill>
                <a:schemeClr val="bg2"/>
              </a:solidFill>
            </a:endParaRPr>
          </a:p>
        </p:txBody>
      </p:sp>
    </p:spTree>
    <p:extLst>
      <p:ext uri="{BB962C8B-B14F-4D97-AF65-F5344CB8AC3E}">
        <p14:creationId xmlns:p14="http://schemas.microsoft.com/office/powerpoint/2010/main" val="329207724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FD26603-EB45-4BD6-9DB8-E31D13F6F60A}" type="slidenum">
              <a:rPr lang="en-US" altLang="en-US" smtClean="0"/>
              <a:pPr>
                <a:defRPr/>
              </a:pPr>
              <a:t>11</a:t>
            </a:fld>
            <a:endParaRPr lang="en-US" altLang="en-US"/>
          </a:p>
        </p:txBody>
      </p:sp>
      <p:sp>
        <p:nvSpPr>
          <p:cNvPr id="7" name="Title 1"/>
          <p:cNvSpPr>
            <a:spLocks noGrp="1"/>
          </p:cNvSpPr>
          <p:nvPr>
            <p:ph type="title"/>
          </p:nvPr>
        </p:nvSpPr>
        <p:spPr>
          <a:xfrm>
            <a:off x="457200" y="342900"/>
            <a:ext cx="4015740" cy="514350"/>
          </a:xfrm>
        </p:spPr>
        <p:txBody>
          <a:bodyPr/>
          <a:lstStyle/>
          <a:p>
            <a:r>
              <a:rPr lang="en-US" dirty="0"/>
              <a:t>Protecting Drinking Water</a:t>
            </a:r>
          </a:p>
        </p:txBody>
      </p:sp>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4478"/>
          <a:stretch/>
        </p:blipFill>
        <p:spPr bwMode="auto">
          <a:xfrm>
            <a:off x="4991100" y="-30586"/>
            <a:ext cx="4152900" cy="513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3223" y="857250"/>
            <a:ext cx="4488025" cy="1569660"/>
          </a:xfrm>
          <a:prstGeom prst="rect">
            <a:avLst/>
          </a:prstGeom>
          <a:noFill/>
        </p:spPr>
        <p:txBody>
          <a:bodyPr wrap="square" rtlCol="0">
            <a:spAutoFit/>
          </a:bodyPr>
          <a:lstStyle/>
          <a:p>
            <a:pPr marL="342900"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Drinking water management supply area vulnerability / wellhead protection areas  </a:t>
            </a:r>
          </a:p>
          <a:p>
            <a:pPr marL="342900"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Groundwater contamination susceptibility</a:t>
            </a:r>
          </a:p>
          <a:p>
            <a:pPr marL="342900"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Proximity to mainstem river water supply </a:t>
            </a:r>
            <a:r>
              <a:rPr lang="en-US" sz="1400" dirty="0">
                <a:solidFill>
                  <a:schemeClr val="bg1"/>
                </a:solidFill>
                <a:latin typeface="Arial" panose="020B0604020202020204" pitchFamily="34" charset="0"/>
                <a:cs typeface="Arial" panose="020B0604020202020204" pitchFamily="34" charset="0"/>
              </a:rPr>
              <a:t>  </a:t>
            </a:r>
          </a:p>
          <a:p>
            <a:pPr marL="342900"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Private well density </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2972" y="2429271"/>
            <a:ext cx="1594410" cy="2063354"/>
          </a:xfrm>
          <a:prstGeom prst="rect">
            <a:avLst/>
          </a:prstGeom>
          <a:ln>
            <a:solidFill>
              <a:schemeClr val="bg1">
                <a:lumMod val="95000"/>
                <a:lumOff val="5000"/>
              </a:schemeClr>
            </a:solidFill>
          </a:ln>
        </p:spPr>
      </p:pic>
      <p:pic>
        <p:nvPicPr>
          <p:cNvPr id="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76" y="2429271"/>
            <a:ext cx="1612972" cy="2107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3586" y="2429271"/>
            <a:ext cx="1742180" cy="2168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The Nature Conservanc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5212" y="4580508"/>
            <a:ext cx="821933" cy="296118"/>
          </a:xfrm>
          <a:prstGeom prst="rect">
            <a:avLst/>
          </a:prstGeom>
          <a:noFill/>
          <a:extLst/>
        </p:spPr>
      </p:pic>
    </p:spTree>
    <p:extLst>
      <p:ext uri="{BB962C8B-B14F-4D97-AF65-F5344CB8AC3E}">
        <p14:creationId xmlns:p14="http://schemas.microsoft.com/office/powerpoint/2010/main" val="312788377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FD26603-EB45-4BD6-9DB8-E31D13F6F60A}" type="slidenum">
              <a:rPr lang="en-US" altLang="en-US" smtClean="0"/>
              <a:pPr>
                <a:defRPr/>
              </a:pPr>
              <a:t>12</a:t>
            </a:fld>
            <a:endParaRPr lang="en-US" altLang="en-US" dirty="0"/>
          </a:p>
        </p:txBody>
      </p:sp>
      <p:sp>
        <p:nvSpPr>
          <p:cNvPr id="7" name="Title 1"/>
          <p:cNvSpPr>
            <a:spLocks noGrp="1"/>
          </p:cNvSpPr>
          <p:nvPr>
            <p:ph type="title"/>
          </p:nvPr>
        </p:nvSpPr>
        <p:spPr>
          <a:xfrm>
            <a:off x="303243" y="492190"/>
            <a:ext cx="4627984" cy="514350"/>
          </a:xfrm>
        </p:spPr>
        <p:txBody>
          <a:bodyPr/>
          <a:lstStyle/>
          <a:p>
            <a:r>
              <a:rPr lang="en-US" dirty="0"/>
              <a:t>Reduce Flooding &amp; Erosion</a:t>
            </a:r>
          </a:p>
        </p:txBody>
      </p:sp>
      <p:sp>
        <p:nvSpPr>
          <p:cNvPr id="2" name="TextBox 1"/>
          <p:cNvSpPr txBox="1"/>
          <p:nvPr/>
        </p:nvSpPr>
        <p:spPr>
          <a:xfrm>
            <a:off x="373223" y="1327465"/>
            <a:ext cx="4488025" cy="2677656"/>
          </a:xfrm>
          <a:prstGeom prst="rect">
            <a:avLst/>
          </a:prstGeom>
          <a:noFill/>
        </p:spPr>
        <p:txBody>
          <a:bodyPr wrap="square" rtlCol="0">
            <a:spAutoFit/>
          </a:bodyPr>
          <a:lstStyle/>
          <a:p>
            <a:pPr marL="342900" indent="-342900">
              <a:buFont typeface="+mj-lt"/>
              <a:buAutoNum type="arabicPeriod"/>
            </a:pPr>
            <a:r>
              <a:rPr lang="en-US" dirty="0">
                <a:solidFill>
                  <a:schemeClr val="bg1"/>
                </a:solidFill>
              </a:rPr>
              <a:t>Benefits to water </a:t>
            </a:r>
            <a:r>
              <a:rPr lang="en-US" sz="1600" dirty="0">
                <a:solidFill>
                  <a:schemeClr val="bg1"/>
                </a:solidFill>
              </a:rPr>
              <a:t>(UMD-RWP tool/BWSR Ecological Ranking Tool)</a:t>
            </a:r>
          </a:p>
          <a:p>
            <a:pPr marL="800100" lvl="1" indent="-342900">
              <a:buFont typeface="Arial" panose="020B0604020202020204" pitchFamily="34" charset="0"/>
              <a:buChar char="•"/>
            </a:pPr>
            <a:r>
              <a:rPr lang="en-US" sz="1400" dirty="0">
                <a:solidFill>
                  <a:schemeClr val="bg1"/>
                </a:solidFill>
              </a:rPr>
              <a:t>“patched” for counties lacking SSURGO</a:t>
            </a:r>
            <a:br>
              <a:rPr lang="en-US" sz="1400" dirty="0">
                <a:solidFill>
                  <a:schemeClr val="bg1"/>
                </a:solidFill>
              </a:rPr>
            </a:br>
            <a:endParaRPr lang="en-US" sz="1400" dirty="0">
              <a:solidFill>
                <a:schemeClr val="bg1"/>
              </a:solidFill>
            </a:endParaRPr>
          </a:p>
          <a:p>
            <a:pPr marL="342900" indent="-342900">
              <a:buFont typeface="+mj-lt"/>
              <a:buAutoNum type="arabicPeriod"/>
            </a:pPr>
            <a:r>
              <a:rPr lang="en-US" dirty="0">
                <a:solidFill>
                  <a:schemeClr val="bg1"/>
                </a:solidFill>
              </a:rPr>
              <a:t>Sediment retention &amp; storage benefits</a:t>
            </a:r>
          </a:p>
          <a:p>
            <a:pPr marL="800100" lvl="1" indent="-342900">
              <a:buFont typeface="Arial" panose="020B0604020202020204" pitchFamily="34" charset="0"/>
              <a:buChar char="•"/>
            </a:pPr>
            <a:r>
              <a:rPr lang="en-US" sz="1400" dirty="0" err="1">
                <a:solidFill>
                  <a:schemeClr val="bg1"/>
                </a:solidFill>
              </a:rPr>
              <a:t>InVEST</a:t>
            </a:r>
            <a:r>
              <a:rPr lang="en-US" sz="1400" dirty="0">
                <a:solidFill>
                  <a:schemeClr val="bg1"/>
                </a:solidFill>
              </a:rPr>
              <a:t> </a:t>
            </a:r>
            <a:r>
              <a:rPr lang="en-US" sz="1400" dirty="0" err="1">
                <a:solidFill>
                  <a:schemeClr val="bg1"/>
                </a:solidFill>
              </a:rPr>
              <a:t>Sedret</a:t>
            </a:r>
            <a:r>
              <a:rPr lang="en-US" sz="1400" dirty="0">
                <a:solidFill>
                  <a:schemeClr val="bg1"/>
                </a:solidFill>
              </a:rPr>
              <a:t> x Perennial lands</a:t>
            </a:r>
          </a:p>
          <a:p>
            <a:pPr marL="800100" lvl="1" indent="-342900">
              <a:buFont typeface="Arial" panose="020B0604020202020204" pitchFamily="34" charset="0"/>
              <a:buChar char="•"/>
            </a:pPr>
            <a:r>
              <a:rPr lang="en-US" sz="1400" dirty="0" err="1">
                <a:solidFill>
                  <a:schemeClr val="bg1"/>
                </a:solidFill>
              </a:rPr>
              <a:t>InVEST</a:t>
            </a:r>
            <a:r>
              <a:rPr lang="en-US" sz="1400" dirty="0">
                <a:solidFill>
                  <a:schemeClr val="bg1"/>
                </a:solidFill>
              </a:rPr>
              <a:t> </a:t>
            </a:r>
            <a:r>
              <a:rPr lang="en-US" sz="1400" dirty="0" err="1">
                <a:solidFill>
                  <a:schemeClr val="bg1"/>
                </a:solidFill>
              </a:rPr>
              <a:t>Sedret</a:t>
            </a:r>
            <a:r>
              <a:rPr lang="en-US" sz="1400" dirty="0">
                <a:solidFill>
                  <a:schemeClr val="bg1"/>
                </a:solidFill>
              </a:rPr>
              <a:t> x NWI</a:t>
            </a:r>
          </a:p>
          <a:p>
            <a:pPr marL="800100" lvl="1" indent="-342900">
              <a:buFont typeface="Arial" panose="020B0604020202020204" pitchFamily="34" charset="0"/>
              <a:buChar char="•"/>
            </a:pPr>
            <a:r>
              <a:rPr lang="en-US" sz="1400" dirty="0" err="1">
                <a:solidFill>
                  <a:schemeClr val="bg1"/>
                </a:solidFill>
              </a:rPr>
              <a:t>InVEST</a:t>
            </a:r>
            <a:r>
              <a:rPr lang="en-US" sz="1400" dirty="0">
                <a:solidFill>
                  <a:schemeClr val="bg1"/>
                </a:solidFill>
              </a:rPr>
              <a:t> </a:t>
            </a:r>
            <a:r>
              <a:rPr lang="en-US" sz="1400" dirty="0" err="1">
                <a:solidFill>
                  <a:schemeClr val="bg1"/>
                </a:solidFill>
              </a:rPr>
              <a:t>Sedret</a:t>
            </a:r>
            <a:r>
              <a:rPr lang="en-US" sz="1400" dirty="0">
                <a:solidFill>
                  <a:schemeClr val="bg1"/>
                </a:solidFill>
              </a:rPr>
              <a:t> x ARA</a:t>
            </a:r>
          </a:p>
          <a:p>
            <a:pPr marL="800100" lvl="1" indent="-342900">
              <a:buFont typeface="Arial" panose="020B0604020202020204" pitchFamily="34" charset="0"/>
              <a:buChar char="•"/>
            </a:pPr>
            <a:endParaRPr lang="en-US" sz="1400" dirty="0">
              <a:solidFill>
                <a:schemeClr val="bg1"/>
              </a:solidFill>
            </a:endParaRPr>
          </a:p>
          <a:p>
            <a:pPr marL="342900" indent="-342900">
              <a:buFont typeface="+mj-lt"/>
              <a:buAutoNum type="arabicPeriod"/>
            </a:pPr>
            <a:r>
              <a:rPr lang="en-US" dirty="0">
                <a:solidFill>
                  <a:schemeClr val="bg1"/>
                </a:solidFill>
              </a:rPr>
              <a:t>Storage weighted by relative need</a:t>
            </a:r>
          </a:p>
          <a:p>
            <a:pPr marL="800100" lvl="1" indent="-342900">
              <a:buFont typeface="Arial" panose="020B0604020202020204" pitchFamily="34" charset="0"/>
              <a:buChar char="•"/>
            </a:pPr>
            <a:r>
              <a:rPr lang="en-US" sz="1400" dirty="0">
                <a:solidFill>
                  <a:schemeClr val="bg1"/>
                </a:solidFill>
              </a:rPr>
              <a:t>Ratio of watershed area / existing storage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248" y="6781"/>
            <a:ext cx="4152123" cy="513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The Nature Conservan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9895" y="185277"/>
            <a:ext cx="791219" cy="285052"/>
          </a:xfrm>
          <a:prstGeom prst="rect">
            <a:avLst/>
          </a:prstGeom>
          <a:noFill/>
          <a:extLst/>
        </p:spPr>
      </p:pic>
    </p:spTree>
    <p:extLst>
      <p:ext uri="{BB962C8B-B14F-4D97-AF65-F5344CB8AC3E}">
        <p14:creationId xmlns:p14="http://schemas.microsoft.com/office/powerpoint/2010/main" val="245276650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31864" y="118956"/>
            <a:ext cx="4421717" cy="2840002"/>
          </a:xfrm>
        </p:spPr>
        <p:txBody>
          <a:bodyPr/>
          <a:lstStyle/>
          <a:p>
            <a:r>
              <a:rPr lang="en-US" dirty="0"/>
              <a:t>“Multiple benefits” </a:t>
            </a:r>
            <a:br>
              <a:rPr lang="en-US" dirty="0"/>
            </a:br>
            <a:r>
              <a:rPr lang="en-US" sz="2000" b="0" dirty="0"/>
              <a:t/>
            </a:r>
            <a:br>
              <a:rPr lang="en-US" sz="2000" b="0" dirty="0"/>
            </a:br>
            <a:r>
              <a:rPr lang="en-US" sz="2000" b="0" dirty="0">
                <a:sym typeface="Wingdings" panose="05000000000000000000" pitchFamily="2" charset="2"/>
              </a:rPr>
              <a:t></a:t>
            </a:r>
            <a:r>
              <a:rPr lang="en-US" sz="2000" b="0" dirty="0"/>
              <a:t/>
            </a:r>
            <a:br>
              <a:rPr lang="en-US" sz="2000" b="0" dirty="0"/>
            </a:br>
            <a:r>
              <a:rPr lang="en-US" sz="2000" b="0" dirty="0"/>
              <a:t>  OR overlapping benefits:</a:t>
            </a:r>
            <a:br>
              <a:rPr lang="en-US" sz="2000" b="0" dirty="0"/>
            </a:br>
            <a:r>
              <a:rPr lang="en-US" sz="2000" b="0" dirty="0"/>
              <a:t>  </a:t>
            </a:r>
          </a:p>
        </p:txBody>
      </p:sp>
      <p:sp>
        <p:nvSpPr>
          <p:cNvPr id="4" name="Slide Number Placeholder 3"/>
          <p:cNvSpPr>
            <a:spLocks noGrp="1"/>
          </p:cNvSpPr>
          <p:nvPr>
            <p:ph type="sldNum" sz="quarter" idx="10"/>
          </p:nvPr>
        </p:nvSpPr>
        <p:spPr/>
        <p:txBody>
          <a:bodyPr/>
          <a:lstStyle/>
          <a:p>
            <a:pPr>
              <a:defRPr/>
            </a:pPr>
            <a:fld id="{2FD26603-EB45-4BD6-9DB8-E31D13F6F60A}" type="slidenum">
              <a:rPr lang="en-US" altLang="en-US" smtClean="0"/>
              <a:pPr>
                <a:defRPr/>
              </a:pPr>
              <a:t>13</a:t>
            </a:fld>
            <a:endParaRPr lang="en-US" alt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3874664" cy="501427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706" y="1802312"/>
            <a:ext cx="2581827" cy="3341187"/>
          </a:xfrm>
          <a:prstGeom prst="rect">
            <a:avLst/>
          </a:prstGeom>
        </p:spPr>
      </p:pic>
    </p:spTree>
    <p:extLst>
      <p:ext uri="{BB962C8B-B14F-4D97-AF65-F5344CB8AC3E}">
        <p14:creationId xmlns:p14="http://schemas.microsoft.com/office/powerpoint/2010/main" val="28948771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B77D-F4F9-4368-A04B-62137AD4DBDA}"/>
              </a:ext>
            </a:extLst>
          </p:cNvPr>
          <p:cNvSpPr>
            <a:spLocks noGrp="1"/>
          </p:cNvSpPr>
          <p:nvPr>
            <p:ph type="title"/>
          </p:nvPr>
        </p:nvSpPr>
        <p:spPr>
          <a:xfrm>
            <a:off x="457200" y="342900"/>
            <a:ext cx="4418021" cy="514350"/>
          </a:xfrm>
        </p:spPr>
        <p:txBody>
          <a:bodyPr/>
          <a:lstStyle/>
          <a:p>
            <a:r>
              <a:rPr lang="en-US" dirty="0"/>
              <a:t>Protection Strategy Mapping</a:t>
            </a:r>
          </a:p>
        </p:txBody>
      </p:sp>
      <p:pic>
        <p:nvPicPr>
          <p:cNvPr id="5" name="Content Placeholder 4">
            <a:extLst>
              <a:ext uri="{FF2B5EF4-FFF2-40B4-BE49-F238E27FC236}">
                <a16:creationId xmlns:a16="http://schemas.microsoft.com/office/drawing/2014/main" id="{CEA884AB-CF1C-4D71-8494-4297F3022737}"/>
              </a:ext>
            </a:extLst>
          </p:cNvPr>
          <p:cNvPicPr>
            <a:picLocks noGrp="1" noChangeAspect="1"/>
          </p:cNvPicPr>
          <p:nvPr>
            <p:ph idx="1"/>
          </p:nvPr>
        </p:nvPicPr>
        <p:blipFill>
          <a:blip r:embed="rId3"/>
          <a:stretch>
            <a:fillRect/>
          </a:stretch>
        </p:blipFill>
        <p:spPr>
          <a:xfrm>
            <a:off x="5009262" y="90019"/>
            <a:ext cx="3996228" cy="4859526"/>
          </a:xfrm>
          <a:prstGeom prst="rect">
            <a:avLst/>
          </a:prstGeom>
        </p:spPr>
      </p:pic>
      <p:sp>
        <p:nvSpPr>
          <p:cNvPr id="4" name="Slide Number Placeholder 3">
            <a:extLst>
              <a:ext uri="{FF2B5EF4-FFF2-40B4-BE49-F238E27FC236}">
                <a16:creationId xmlns:a16="http://schemas.microsoft.com/office/drawing/2014/main" id="{EC25C781-36B0-4693-BDF5-62261C8B9BB9}"/>
              </a:ext>
            </a:extLst>
          </p:cNvPr>
          <p:cNvSpPr>
            <a:spLocks noGrp="1"/>
          </p:cNvSpPr>
          <p:nvPr>
            <p:ph type="sldNum" sz="quarter" idx="10"/>
          </p:nvPr>
        </p:nvSpPr>
        <p:spPr/>
        <p:txBody>
          <a:bodyPr/>
          <a:lstStyle/>
          <a:p>
            <a:pPr>
              <a:defRPr/>
            </a:pPr>
            <a:fld id="{2FD26603-EB45-4BD6-9DB8-E31D13F6F60A}" type="slidenum">
              <a:rPr lang="en-US" altLang="en-US" smtClean="0"/>
              <a:pPr>
                <a:defRPr/>
              </a:pPr>
              <a:t>14</a:t>
            </a:fld>
            <a:endParaRPr lang="en-US" altLang="en-US"/>
          </a:p>
        </p:txBody>
      </p:sp>
      <p:pic>
        <p:nvPicPr>
          <p:cNvPr id="6" name="Picture 5">
            <a:extLst>
              <a:ext uri="{FF2B5EF4-FFF2-40B4-BE49-F238E27FC236}">
                <a16:creationId xmlns:a16="http://schemas.microsoft.com/office/drawing/2014/main" id="{84820399-227C-44DD-8FAA-3159F800FDFA}"/>
              </a:ext>
            </a:extLst>
          </p:cNvPr>
          <p:cNvPicPr>
            <a:picLocks noChangeAspect="1"/>
          </p:cNvPicPr>
          <p:nvPr/>
        </p:nvPicPr>
        <p:blipFill>
          <a:blip r:embed="rId4"/>
          <a:stretch>
            <a:fillRect/>
          </a:stretch>
        </p:blipFill>
        <p:spPr>
          <a:xfrm>
            <a:off x="525157" y="1113068"/>
            <a:ext cx="4282105" cy="3208724"/>
          </a:xfrm>
          <a:prstGeom prst="rect">
            <a:avLst/>
          </a:prstGeom>
        </p:spPr>
      </p:pic>
    </p:spTree>
    <p:extLst>
      <p:ext uri="{BB962C8B-B14F-4D97-AF65-F5344CB8AC3E}">
        <p14:creationId xmlns:p14="http://schemas.microsoft.com/office/powerpoint/2010/main" val="390924326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4FD40D-EE04-4C91-AE48-DFC07A2045B1}"/>
              </a:ext>
            </a:extLst>
          </p:cNvPr>
          <p:cNvSpPr>
            <a:spLocks noGrp="1"/>
          </p:cNvSpPr>
          <p:nvPr>
            <p:ph type="sldNum" sz="quarter" idx="11"/>
          </p:nvPr>
        </p:nvSpPr>
        <p:spPr/>
        <p:txBody>
          <a:bodyPr/>
          <a:lstStyle/>
          <a:p>
            <a:pPr>
              <a:defRPr/>
            </a:pPr>
            <a:fld id="{D0C2407D-4F0A-426E-A37F-59662EBABEC1}" type="slidenum">
              <a:rPr lang="en-US" altLang="en-US" smtClean="0"/>
              <a:pPr>
                <a:defRPr/>
              </a:pPr>
              <a:t>15</a:t>
            </a:fld>
            <a:endParaRPr lang="en-US" altLang="en-US"/>
          </a:p>
        </p:txBody>
      </p:sp>
      <p:sp>
        <p:nvSpPr>
          <p:cNvPr id="7" name="object 10">
            <a:extLst>
              <a:ext uri="{FF2B5EF4-FFF2-40B4-BE49-F238E27FC236}">
                <a16:creationId xmlns:a16="http://schemas.microsoft.com/office/drawing/2014/main" id="{4A517D1F-7C3E-461F-A5B5-13FF8B977DDC}"/>
              </a:ext>
            </a:extLst>
          </p:cNvPr>
          <p:cNvSpPr txBox="1"/>
          <p:nvPr/>
        </p:nvSpPr>
        <p:spPr>
          <a:xfrm>
            <a:off x="573277" y="473782"/>
            <a:ext cx="3998723" cy="3899786"/>
          </a:xfrm>
          <a:prstGeom prst="rect">
            <a:avLst/>
          </a:prstGeom>
          <a:ln w="9144">
            <a:solidFill>
              <a:srgbClr val="2E5496"/>
            </a:solidFill>
          </a:ln>
        </p:spPr>
        <p:txBody>
          <a:bodyPr vert="horz" wrap="square" lIns="0" tIns="36830" rIns="0" bIns="0" rtlCol="0">
            <a:spAutoFit/>
          </a:bodyPr>
          <a:lstStyle/>
          <a:p>
            <a:pPr marL="168275" marR="285115" defTabSz="914400" fontAlgn="auto">
              <a:spcBef>
                <a:spcPts val="290"/>
              </a:spcBef>
              <a:spcAft>
                <a:spcPts val="0"/>
              </a:spcAft>
            </a:pPr>
            <a:r>
              <a:rPr lang="en-US" spc="35" dirty="0">
                <a:solidFill>
                  <a:prstClr val="black"/>
                </a:solidFill>
                <a:latin typeface="Trebuchet MS"/>
                <a:ea typeface="+mn-ea"/>
                <a:cs typeface="Trebuchet MS"/>
              </a:rPr>
              <a:t>M</a:t>
            </a:r>
            <a:r>
              <a:rPr spc="-10" dirty="0">
                <a:solidFill>
                  <a:prstClr val="black"/>
                </a:solidFill>
                <a:latin typeface="Trebuchet MS"/>
                <a:ea typeface="+mn-ea"/>
                <a:cs typeface="Trebuchet MS"/>
              </a:rPr>
              <a:t>aintaining, </a:t>
            </a:r>
            <a:r>
              <a:rPr spc="5" dirty="0">
                <a:solidFill>
                  <a:prstClr val="black"/>
                </a:solidFill>
                <a:latin typeface="Trebuchet MS"/>
                <a:ea typeface="+mn-ea"/>
                <a:cs typeface="Trebuchet MS"/>
              </a:rPr>
              <a:t>re-establishing, </a:t>
            </a:r>
            <a:r>
              <a:rPr spc="30" dirty="0">
                <a:solidFill>
                  <a:prstClr val="black"/>
                </a:solidFill>
                <a:latin typeface="Trebuchet MS"/>
                <a:ea typeface="+mn-ea"/>
                <a:cs typeface="Trebuchet MS"/>
              </a:rPr>
              <a:t>and </a:t>
            </a:r>
            <a:r>
              <a:rPr spc="15" dirty="0">
                <a:solidFill>
                  <a:prstClr val="black"/>
                </a:solidFill>
                <a:latin typeface="Trebuchet MS"/>
                <a:ea typeface="+mn-ea"/>
                <a:cs typeface="Trebuchet MS"/>
              </a:rPr>
              <a:t>mimicking </a:t>
            </a:r>
            <a:r>
              <a:rPr spc="-5" dirty="0">
                <a:solidFill>
                  <a:prstClr val="black"/>
                </a:solidFill>
                <a:latin typeface="Trebuchet MS"/>
                <a:ea typeface="+mn-ea"/>
                <a:cs typeface="Trebuchet MS"/>
              </a:rPr>
              <a:t>natural  </a:t>
            </a:r>
            <a:r>
              <a:rPr spc="20" dirty="0">
                <a:solidFill>
                  <a:prstClr val="black"/>
                </a:solidFill>
                <a:latin typeface="Trebuchet MS"/>
                <a:ea typeface="+mn-ea"/>
                <a:cs typeface="Trebuchet MS"/>
              </a:rPr>
              <a:t>watershed </a:t>
            </a:r>
            <a:r>
              <a:rPr b="1" spc="5" dirty="0">
                <a:solidFill>
                  <a:prstClr val="black"/>
                </a:solidFill>
                <a:latin typeface="Trebuchet MS"/>
                <a:ea typeface="+mn-ea"/>
                <a:cs typeface="Trebuchet MS"/>
              </a:rPr>
              <a:t>structure </a:t>
            </a:r>
            <a:r>
              <a:rPr spc="30" dirty="0">
                <a:solidFill>
                  <a:prstClr val="black"/>
                </a:solidFill>
                <a:latin typeface="Trebuchet MS"/>
                <a:ea typeface="+mn-ea"/>
                <a:cs typeface="Trebuchet MS"/>
              </a:rPr>
              <a:t>and </a:t>
            </a:r>
            <a:r>
              <a:rPr b="1" spc="-15" dirty="0">
                <a:solidFill>
                  <a:prstClr val="black"/>
                </a:solidFill>
                <a:latin typeface="Trebuchet MS"/>
                <a:ea typeface="+mn-ea"/>
                <a:cs typeface="Trebuchet MS"/>
              </a:rPr>
              <a:t>function</a:t>
            </a:r>
            <a:r>
              <a:rPr spc="-15" dirty="0">
                <a:solidFill>
                  <a:prstClr val="black"/>
                </a:solidFill>
                <a:latin typeface="Trebuchet MS"/>
                <a:ea typeface="+mn-ea"/>
                <a:cs typeface="Trebuchet MS"/>
              </a:rPr>
              <a:t>. </a:t>
            </a:r>
            <a:endParaRPr lang="en-US" spc="-15" dirty="0">
              <a:solidFill>
                <a:prstClr val="black"/>
              </a:solidFill>
              <a:latin typeface="Trebuchet MS"/>
              <a:ea typeface="+mn-ea"/>
              <a:cs typeface="Trebuchet MS"/>
            </a:endParaRPr>
          </a:p>
          <a:p>
            <a:pPr marL="168275" marR="285115" defTabSz="914400" fontAlgn="auto">
              <a:spcBef>
                <a:spcPts val="290"/>
              </a:spcBef>
              <a:spcAft>
                <a:spcPts val="0"/>
              </a:spcAft>
            </a:pPr>
            <a:endParaRPr sz="1450" dirty="0">
              <a:solidFill>
                <a:prstClr val="black"/>
              </a:solidFill>
              <a:latin typeface="Times New Roman"/>
              <a:ea typeface="+mn-ea"/>
              <a:cs typeface="Times New Roman"/>
            </a:endParaRPr>
          </a:p>
          <a:p>
            <a:pPr marL="1205865" marR="112395" defTabSz="914400" fontAlgn="auto">
              <a:spcBef>
                <a:spcPts val="0"/>
              </a:spcBef>
              <a:spcAft>
                <a:spcPts val="0"/>
              </a:spcAft>
            </a:pPr>
            <a:endParaRPr lang="en-US" sz="2000" b="1" spc="10" dirty="0">
              <a:solidFill>
                <a:prstClr val="black"/>
              </a:solidFill>
              <a:latin typeface="Trebuchet MS"/>
              <a:ea typeface="+mn-ea"/>
              <a:cs typeface="Trebuchet MS"/>
            </a:endParaRPr>
          </a:p>
          <a:p>
            <a:pPr marL="1205865" marR="112395" defTabSz="914400" fontAlgn="auto">
              <a:spcBef>
                <a:spcPts val="0"/>
              </a:spcBef>
              <a:spcAft>
                <a:spcPts val="0"/>
              </a:spcAft>
            </a:pPr>
            <a:r>
              <a:rPr sz="2000" b="1" spc="10" dirty="0">
                <a:solidFill>
                  <a:prstClr val="black"/>
                </a:solidFill>
                <a:latin typeface="Trebuchet MS"/>
                <a:ea typeface="+mn-ea"/>
                <a:cs typeface="Trebuchet MS"/>
              </a:rPr>
              <a:t>In-Field </a:t>
            </a:r>
            <a:r>
              <a:rPr sz="2000" b="1" spc="80" dirty="0">
                <a:solidFill>
                  <a:prstClr val="black"/>
                </a:solidFill>
                <a:latin typeface="Trebuchet MS"/>
                <a:ea typeface="+mn-ea"/>
                <a:cs typeface="Trebuchet MS"/>
              </a:rPr>
              <a:t>BMPS</a:t>
            </a:r>
            <a:endParaRPr lang="en-US" sz="2000" b="1" spc="80" dirty="0">
              <a:solidFill>
                <a:prstClr val="black"/>
              </a:solidFill>
              <a:latin typeface="Trebuchet MS"/>
              <a:ea typeface="+mn-ea"/>
              <a:cs typeface="Trebuchet MS"/>
            </a:endParaRPr>
          </a:p>
          <a:p>
            <a:pPr marL="1205865" marR="112395" defTabSz="914400" fontAlgn="auto">
              <a:spcBef>
                <a:spcPts val="0"/>
              </a:spcBef>
              <a:spcAft>
                <a:spcPts val="0"/>
              </a:spcAft>
            </a:pPr>
            <a:endParaRPr lang="en-US" sz="2000" b="1" spc="80" dirty="0">
              <a:solidFill>
                <a:prstClr val="black"/>
              </a:solidFill>
              <a:latin typeface="Trebuchet MS"/>
              <a:ea typeface="+mn-ea"/>
              <a:cs typeface="Times New Roman"/>
            </a:endParaRPr>
          </a:p>
          <a:p>
            <a:pPr marL="1205865" marR="112395" defTabSz="914400" fontAlgn="auto">
              <a:spcBef>
                <a:spcPts val="0"/>
              </a:spcBef>
              <a:spcAft>
                <a:spcPts val="0"/>
              </a:spcAft>
            </a:pPr>
            <a:endParaRPr lang="en-US" sz="2000" b="1" spc="80" dirty="0">
              <a:solidFill>
                <a:prstClr val="black"/>
              </a:solidFill>
              <a:latin typeface="Trebuchet MS"/>
              <a:ea typeface="+mn-ea"/>
              <a:cs typeface="Times New Roman"/>
            </a:endParaRPr>
          </a:p>
          <a:p>
            <a:pPr marL="1205865" marR="104139" defTabSz="914400" fontAlgn="auto">
              <a:spcBef>
                <a:spcPts val="0"/>
              </a:spcBef>
              <a:spcAft>
                <a:spcPts val="0"/>
              </a:spcAft>
            </a:pPr>
            <a:endParaRPr lang="en-US" sz="2000" b="1" spc="30" dirty="0">
              <a:solidFill>
                <a:prstClr val="black"/>
              </a:solidFill>
              <a:latin typeface="Trebuchet MS"/>
              <a:ea typeface="+mn-ea"/>
              <a:cs typeface="Trebuchet MS"/>
            </a:endParaRPr>
          </a:p>
          <a:p>
            <a:pPr marL="1205865" marR="104139" defTabSz="914400" fontAlgn="auto">
              <a:spcBef>
                <a:spcPts val="0"/>
              </a:spcBef>
              <a:spcAft>
                <a:spcPts val="0"/>
              </a:spcAft>
            </a:pPr>
            <a:r>
              <a:rPr lang="en-US" sz="2000" b="1" spc="30" dirty="0">
                <a:solidFill>
                  <a:prstClr val="black"/>
                </a:solidFill>
                <a:latin typeface="Trebuchet MS"/>
                <a:ea typeface="+mn-ea"/>
                <a:cs typeface="Trebuchet MS"/>
              </a:rPr>
              <a:t>Edge-of-Field </a:t>
            </a:r>
            <a:r>
              <a:rPr sz="2000" b="1" spc="70" dirty="0">
                <a:solidFill>
                  <a:prstClr val="black"/>
                </a:solidFill>
                <a:latin typeface="Trebuchet MS"/>
                <a:ea typeface="+mn-ea"/>
                <a:cs typeface="Trebuchet MS"/>
              </a:rPr>
              <a:t>BMPs</a:t>
            </a:r>
            <a:endParaRPr sz="2000" dirty="0">
              <a:solidFill>
                <a:prstClr val="black"/>
              </a:solidFill>
              <a:latin typeface="Times New Roman"/>
              <a:ea typeface="+mn-ea"/>
              <a:cs typeface="Times New Roman"/>
            </a:endParaRPr>
          </a:p>
          <a:p>
            <a:pPr marL="1214120" marR="29845" defTabSz="914400" fontAlgn="auto">
              <a:spcBef>
                <a:spcPts val="0"/>
              </a:spcBef>
              <a:spcAft>
                <a:spcPts val="0"/>
              </a:spcAft>
            </a:pPr>
            <a:endParaRPr lang="en-US" sz="2000" b="1" spc="25" dirty="0">
              <a:solidFill>
                <a:prstClr val="black"/>
              </a:solidFill>
              <a:latin typeface="Trebuchet MS"/>
              <a:ea typeface="+mn-ea"/>
              <a:cs typeface="Trebuchet MS"/>
            </a:endParaRPr>
          </a:p>
          <a:p>
            <a:pPr marL="1214120" marR="29845" defTabSz="914400" fontAlgn="auto">
              <a:spcBef>
                <a:spcPts val="0"/>
              </a:spcBef>
              <a:spcAft>
                <a:spcPts val="0"/>
              </a:spcAft>
            </a:pPr>
            <a:endParaRPr lang="en-US" sz="2000" b="1" spc="25" dirty="0">
              <a:solidFill>
                <a:prstClr val="black"/>
              </a:solidFill>
              <a:latin typeface="Trebuchet MS"/>
              <a:ea typeface="+mn-ea"/>
              <a:cs typeface="Trebuchet MS"/>
            </a:endParaRPr>
          </a:p>
          <a:p>
            <a:pPr marL="1214120" marR="29845" defTabSz="914400" fontAlgn="auto">
              <a:spcBef>
                <a:spcPts val="0"/>
              </a:spcBef>
              <a:spcAft>
                <a:spcPts val="0"/>
              </a:spcAft>
            </a:pPr>
            <a:r>
              <a:rPr sz="2000" b="1" spc="25" dirty="0">
                <a:solidFill>
                  <a:prstClr val="black"/>
                </a:solidFill>
                <a:latin typeface="Trebuchet MS"/>
                <a:ea typeface="+mn-ea"/>
                <a:cs typeface="Trebuchet MS"/>
              </a:rPr>
              <a:t>Downstream </a:t>
            </a:r>
            <a:r>
              <a:rPr sz="2000" b="1" spc="5" dirty="0">
                <a:solidFill>
                  <a:prstClr val="black"/>
                </a:solidFill>
                <a:latin typeface="Trebuchet MS"/>
                <a:ea typeface="+mn-ea"/>
                <a:cs typeface="Trebuchet MS"/>
              </a:rPr>
              <a:t>projects</a:t>
            </a:r>
            <a:endParaRPr sz="2000" dirty="0">
              <a:solidFill>
                <a:prstClr val="black"/>
              </a:solidFill>
              <a:latin typeface="Trebuchet MS"/>
              <a:ea typeface="+mn-ea"/>
              <a:cs typeface="Trebuchet MS"/>
            </a:endParaRPr>
          </a:p>
        </p:txBody>
      </p:sp>
      <p:pic>
        <p:nvPicPr>
          <p:cNvPr id="8" name="Picture 7">
            <a:extLst>
              <a:ext uri="{FF2B5EF4-FFF2-40B4-BE49-F238E27FC236}">
                <a16:creationId xmlns:a16="http://schemas.microsoft.com/office/drawing/2014/main" id="{55B6D0EC-DB12-4978-8B61-89909324A52F}"/>
              </a:ext>
            </a:extLst>
          </p:cNvPr>
          <p:cNvPicPr>
            <a:picLocks noChangeAspect="1"/>
          </p:cNvPicPr>
          <p:nvPr/>
        </p:nvPicPr>
        <p:blipFill>
          <a:blip r:embed="rId3"/>
          <a:stretch>
            <a:fillRect/>
          </a:stretch>
        </p:blipFill>
        <p:spPr>
          <a:xfrm>
            <a:off x="662540" y="1846215"/>
            <a:ext cx="1005927" cy="2548349"/>
          </a:xfrm>
          <a:prstGeom prst="rect">
            <a:avLst/>
          </a:prstGeom>
        </p:spPr>
      </p:pic>
      <p:pic>
        <p:nvPicPr>
          <p:cNvPr id="9" name="Picture 8">
            <a:extLst>
              <a:ext uri="{FF2B5EF4-FFF2-40B4-BE49-F238E27FC236}">
                <a16:creationId xmlns:a16="http://schemas.microsoft.com/office/drawing/2014/main" id="{5765712A-4527-4196-BEE8-4DBB9937D8FC}"/>
              </a:ext>
            </a:extLst>
          </p:cNvPr>
          <p:cNvPicPr>
            <a:picLocks noChangeAspect="1"/>
          </p:cNvPicPr>
          <p:nvPr/>
        </p:nvPicPr>
        <p:blipFill>
          <a:blip r:embed="rId4"/>
          <a:stretch>
            <a:fillRect/>
          </a:stretch>
        </p:blipFill>
        <p:spPr>
          <a:xfrm>
            <a:off x="5124076" y="273359"/>
            <a:ext cx="3804234" cy="4596782"/>
          </a:xfrm>
          <a:prstGeom prst="rect">
            <a:avLst/>
          </a:prstGeom>
        </p:spPr>
      </p:pic>
    </p:spTree>
    <p:extLst>
      <p:ext uri="{BB962C8B-B14F-4D97-AF65-F5344CB8AC3E}">
        <p14:creationId xmlns:p14="http://schemas.microsoft.com/office/powerpoint/2010/main" val="354841189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CBAABF8-3790-4198-87CC-0E19F9D18E16}"/>
              </a:ext>
            </a:extLst>
          </p:cNvPr>
          <p:cNvSpPr>
            <a:spLocks noGrp="1"/>
          </p:cNvSpPr>
          <p:nvPr>
            <p:ph type="sldNum" sz="quarter" idx="11"/>
          </p:nvPr>
        </p:nvSpPr>
        <p:spPr/>
        <p:txBody>
          <a:bodyPr/>
          <a:lstStyle/>
          <a:p>
            <a:pPr>
              <a:defRPr/>
            </a:pPr>
            <a:fld id="{D0C2407D-4F0A-426E-A37F-59662EBABEC1}" type="slidenum">
              <a:rPr lang="en-US" altLang="en-US" smtClean="0"/>
              <a:pPr>
                <a:defRPr/>
              </a:pPr>
              <a:t>16</a:t>
            </a:fld>
            <a:endParaRPr lang="en-US" altLang="en-US"/>
          </a:p>
        </p:txBody>
      </p:sp>
      <p:pic>
        <p:nvPicPr>
          <p:cNvPr id="9" name="Picture 8">
            <a:extLst>
              <a:ext uri="{FF2B5EF4-FFF2-40B4-BE49-F238E27FC236}">
                <a16:creationId xmlns:a16="http://schemas.microsoft.com/office/drawing/2014/main" id="{0B168A38-69E9-4DBB-82C5-C4BAF55CF59A}"/>
              </a:ext>
            </a:extLst>
          </p:cNvPr>
          <p:cNvPicPr>
            <a:picLocks noChangeAspect="1"/>
          </p:cNvPicPr>
          <p:nvPr/>
        </p:nvPicPr>
        <p:blipFill>
          <a:blip r:embed="rId2"/>
          <a:stretch>
            <a:fillRect/>
          </a:stretch>
        </p:blipFill>
        <p:spPr>
          <a:xfrm>
            <a:off x="4500933" y="113864"/>
            <a:ext cx="3886537" cy="5029636"/>
          </a:xfrm>
          <a:prstGeom prst="rect">
            <a:avLst/>
          </a:prstGeom>
        </p:spPr>
      </p:pic>
      <p:pic>
        <p:nvPicPr>
          <p:cNvPr id="10" name="Picture 9">
            <a:extLst>
              <a:ext uri="{FF2B5EF4-FFF2-40B4-BE49-F238E27FC236}">
                <a16:creationId xmlns:a16="http://schemas.microsoft.com/office/drawing/2014/main" id="{90480854-60B2-49E7-AD93-7793C45C4807}"/>
              </a:ext>
            </a:extLst>
          </p:cNvPr>
          <p:cNvPicPr>
            <a:picLocks noChangeAspect="1"/>
          </p:cNvPicPr>
          <p:nvPr/>
        </p:nvPicPr>
        <p:blipFill>
          <a:blip r:embed="rId3"/>
          <a:stretch>
            <a:fillRect/>
          </a:stretch>
        </p:blipFill>
        <p:spPr>
          <a:xfrm>
            <a:off x="416167" y="113864"/>
            <a:ext cx="3886537" cy="5029636"/>
          </a:xfrm>
          <a:prstGeom prst="rect">
            <a:avLst/>
          </a:prstGeom>
        </p:spPr>
      </p:pic>
    </p:spTree>
    <p:extLst>
      <p:ext uri="{BB962C8B-B14F-4D97-AF65-F5344CB8AC3E}">
        <p14:creationId xmlns:p14="http://schemas.microsoft.com/office/powerpoint/2010/main" val="202943171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7D9223F-77B2-4CB0-85C3-66AB01EF010B}"/>
              </a:ext>
            </a:extLst>
          </p:cNvPr>
          <p:cNvSpPr>
            <a:spLocks noGrp="1"/>
          </p:cNvSpPr>
          <p:nvPr>
            <p:ph type="sldNum" sz="quarter" idx="11"/>
          </p:nvPr>
        </p:nvSpPr>
        <p:spPr/>
        <p:txBody>
          <a:bodyPr/>
          <a:lstStyle/>
          <a:p>
            <a:pPr>
              <a:defRPr/>
            </a:pPr>
            <a:fld id="{D0C2407D-4F0A-426E-A37F-59662EBABEC1}" type="slidenum">
              <a:rPr lang="en-US" altLang="en-US" smtClean="0"/>
              <a:pPr>
                <a:defRPr/>
              </a:pPr>
              <a:t>17</a:t>
            </a:fld>
            <a:endParaRPr lang="en-US" altLang="en-US"/>
          </a:p>
        </p:txBody>
      </p:sp>
      <p:grpSp>
        <p:nvGrpSpPr>
          <p:cNvPr id="26" name="Group 25">
            <a:extLst>
              <a:ext uri="{FF2B5EF4-FFF2-40B4-BE49-F238E27FC236}">
                <a16:creationId xmlns:a16="http://schemas.microsoft.com/office/drawing/2014/main" id="{5D323ACE-A187-43B0-AB41-C4AF4216E44F}"/>
              </a:ext>
            </a:extLst>
          </p:cNvPr>
          <p:cNvGrpSpPr/>
          <p:nvPr/>
        </p:nvGrpSpPr>
        <p:grpSpPr>
          <a:xfrm>
            <a:off x="535973" y="148797"/>
            <a:ext cx="7504112" cy="4506212"/>
            <a:chOff x="158613" y="206821"/>
            <a:chExt cx="7504112" cy="4506212"/>
          </a:xfrm>
        </p:grpSpPr>
        <p:pic>
          <p:nvPicPr>
            <p:cNvPr id="27" name="Picture 26">
              <a:extLst>
                <a:ext uri="{FF2B5EF4-FFF2-40B4-BE49-F238E27FC236}">
                  <a16:creationId xmlns:a16="http://schemas.microsoft.com/office/drawing/2014/main" id="{AED011C5-642F-401A-9714-1603D74101AD}"/>
                </a:ext>
              </a:extLst>
            </p:cNvPr>
            <p:cNvPicPr>
              <a:picLocks noChangeAspect="1"/>
            </p:cNvPicPr>
            <p:nvPr/>
          </p:nvPicPr>
          <p:blipFill rotWithShape="1">
            <a:blip r:embed="rId3"/>
            <a:srcRect t="-1" b="768"/>
            <a:stretch/>
          </p:blipFill>
          <p:spPr>
            <a:xfrm>
              <a:off x="1796818" y="3058621"/>
              <a:ext cx="1123597" cy="1654412"/>
            </a:xfrm>
            <a:prstGeom prst="rect">
              <a:avLst/>
            </a:prstGeom>
          </p:spPr>
        </p:pic>
        <p:pic>
          <p:nvPicPr>
            <p:cNvPr id="28" name="Picture 27">
              <a:extLst>
                <a:ext uri="{FF2B5EF4-FFF2-40B4-BE49-F238E27FC236}">
                  <a16:creationId xmlns:a16="http://schemas.microsoft.com/office/drawing/2014/main" id="{57733137-ABAC-473B-87A9-F1B6F1D6E4A5}"/>
                </a:ext>
              </a:extLst>
            </p:cNvPr>
            <p:cNvPicPr>
              <a:picLocks noChangeAspect="1"/>
            </p:cNvPicPr>
            <p:nvPr/>
          </p:nvPicPr>
          <p:blipFill>
            <a:blip r:embed="rId4"/>
            <a:stretch>
              <a:fillRect/>
            </a:stretch>
          </p:blipFill>
          <p:spPr>
            <a:xfrm>
              <a:off x="303031" y="3062943"/>
              <a:ext cx="1085435" cy="1589795"/>
            </a:xfrm>
            <a:prstGeom prst="rect">
              <a:avLst/>
            </a:prstGeom>
          </p:spPr>
        </p:pic>
        <p:pic>
          <p:nvPicPr>
            <p:cNvPr id="29" name="Picture 28">
              <a:extLst>
                <a:ext uri="{FF2B5EF4-FFF2-40B4-BE49-F238E27FC236}">
                  <a16:creationId xmlns:a16="http://schemas.microsoft.com/office/drawing/2014/main" id="{9182554A-CEF7-42F3-AE6A-60EAA10FA3E6}"/>
                </a:ext>
              </a:extLst>
            </p:cNvPr>
            <p:cNvPicPr>
              <a:picLocks noChangeAspect="1"/>
            </p:cNvPicPr>
            <p:nvPr/>
          </p:nvPicPr>
          <p:blipFill>
            <a:blip r:embed="rId5"/>
            <a:stretch>
              <a:fillRect/>
            </a:stretch>
          </p:blipFill>
          <p:spPr>
            <a:xfrm>
              <a:off x="4784714" y="3062942"/>
              <a:ext cx="1160626" cy="1650091"/>
            </a:xfrm>
            <a:prstGeom prst="rect">
              <a:avLst/>
            </a:prstGeom>
          </p:spPr>
        </p:pic>
        <p:sp>
          <p:nvSpPr>
            <p:cNvPr id="30" name="Left Arrow 174">
              <a:extLst>
                <a:ext uri="{FF2B5EF4-FFF2-40B4-BE49-F238E27FC236}">
                  <a16:creationId xmlns:a16="http://schemas.microsoft.com/office/drawing/2014/main" id="{B2639788-3FB2-45E7-9308-A56F0AAA7D64}"/>
                </a:ext>
              </a:extLst>
            </p:cNvPr>
            <p:cNvSpPr>
              <a:spLocks noChangeAspect="1"/>
            </p:cNvSpPr>
            <p:nvPr/>
          </p:nvSpPr>
          <p:spPr>
            <a:xfrm>
              <a:off x="158613" y="206821"/>
              <a:ext cx="3840327" cy="603145"/>
            </a:xfrm>
            <a:prstGeom prst="leftArrow">
              <a:avLst/>
            </a:prstGeom>
            <a:gradFill flip="none" rotWithShape="1">
              <a:gsLst>
                <a:gs pos="0">
                  <a:srgbClr val="4472C4">
                    <a:lumMod val="20000"/>
                    <a:lumOff val="80000"/>
                  </a:srgbClr>
                </a:gs>
                <a:gs pos="35000">
                  <a:srgbClr val="4472C4">
                    <a:lumMod val="60000"/>
                    <a:lumOff val="40000"/>
                  </a:srgbClr>
                </a:gs>
                <a:gs pos="100000">
                  <a:srgbClr val="4472C4">
                    <a:lumMod val="75000"/>
                  </a:srgbClr>
                </a:gs>
              </a:gsLst>
              <a:lin ang="10800000" scaled="1"/>
              <a:tileRect/>
            </a:gradFill>
            <a:ln w="12700" cap="flat" cmpd="sng" algn="ctr">
              <a:noFill/>
              <a:prstDash val="solid"/>
              <a:miter lim="800000"/>
            </a:ln>
            <a:effectLst/>
          </p:spPr>
          <p:txBody>
            <a:bodyPr rot="0" spcFirstLastPara="0" vertOverflow="overflow" horzOverflow="overflow" vert="horz" wrap="square" lIns="38285" tIns="19143" rIns="38285" bIns="19143" numCol="1" spcCol="0" rtlCol="0" fromWordArt="0" anchor="ctr" anchorCtr="0" forceAA="0" compatLnSpc="1">
              <a:prstTxWarp prst="textNoShape">
                <a:avLst/>
              </a:prstTxWarp>
              <a:noAutofit/>
            </a:bodyPr>
            <a:lstStyle/>
            <a:p>
              <a:pPr marL="0" marR="0" lvl="0" indent="0" algn="ctr" defTabSz="913904" eaLnBrk="1" fontAlgn="auto" latinLnBrk="0" hangingPunct="1">
                <a:lnSpc>
                  <a:spcPct val="100000"/>
                </a:lnSpc>
                <a:spcBef>
                  <a:spcPts val="0"/>
                </a:spcBef>
                <a:spcAft>
                  <a:spcPts val="0"/>
                </a:spcAft>
                <a:buClrTx/>
                <a:buSzTx/>
                <a:buFontTx/>
                <a:buNone/>
                <a:tabLst/>
                <a:defRPr/>
              </a:pPr>
              <a:endParaRPr kumimoji="0" lang="en-US" sz="1081"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Left Arrow 175">
              <a:extLst>
                <a:ext uri="{FF2B5EF4-FFF2-40B4-BE49-F238E27FC236}">
                  <a16:creationId xmlns:a16="http://schemas.microsoft.com/office/drawing/2014/main" id="{838A7A75-CB83-4DC6-9C75-B76D915D34C5}"/>
                </a:ext>
              </a:extLst>
            </p:cNvPr>
            <p:cNvSpPr>
              <a:spLocks noChangeAspect="1"/>
            </p:cNvSpPr>
            <p:nvPr/>
          </p:nvSpPr>
          <p:spPr>
            <a:xfrm rot="10800000">
              <a:off x="3993609" y="206821"/>
              <a:ext cx="3669116" cy="603810"/>
            </a:xfrm>
            <a:prstGeom prst="leftArrow">
              <a:avLst/>
            </a:prstGeom>
            <a:gradFill flip="none" rotWithShape="1">
              <a:gsLst>
                <a:gs pos="0">
                  <a:srgbClr val="70AD47">
                    <a:lumMod val="20000"/>
                    <a:lumOff val="80000"/>
                  </a:srgbClr>
                </a:gs>
                <a:gs pos="35000">
                  <a:srgbClr val="70AD47">
                    <a:lumMod val="60000"/>
                    <a:lumOff val="40000"/>
                  </a:srgbClr>
                </a:gs>
                <a:gs pos="100000">
                  <a:srgbClr val="70AD47">
                    <a:lumMod val="75000"/>
                  </a:srgbClr>
                </a:gs>
              </a:gsLst>
              <a:lin ang="10800000" scaled="1"/>
              <a:tileRect/>
            </a:gradFill>
            <a:ln w="12700" cap="flat" cmpd="sng" algn="ctr">
              <a:noFill/>
              <a:prstDash val="solid"/>
              <a:miter lim="800000"/>
            </a:ln>
            <a:effectLst/>
          </p:spPr>
          <p:txBody>
            <a:bodyPr rot="0" spcFirstLastPara="0" vertOverflow="overflow" horzOverflow="overflow" vert="horz" wrap="square" lIns="38285" tIns="19143" rIns="38285" bIns="19143" numCol="1" spcCol="0" rtlCol="0" fromWordArt="0" anchor="ctr" anchorCtr="0" forceAA="0" compatLnSpc="1">
              <a:prstTxWarp prst="textNoShape">
                <a:avLst/>
              </a:prstTxWarp>
              <a:noAutofit/>
            </a:bodyPr>
            <a:lstStyle/>
            <a:p>
              <a:pPr marL="0" marR="0" lvl="0" indent="0" algn="ctr" defTabSz="913904" eaLnBrk="1" fontAlgn="auto" latinLnBrk="0" hangingPunct="1">
                <a:lnSpc>
                  <a:spcPct val="100000"/>
                </a:lnSpc>
                <a:spcBef>
                  <a:spcPts val="0"/>
                </a:spcBef>
                <a:spcAft>
                  <a:spcPts val="0"/>
                </a:spcAft>
                <a:buClrTx/>
                <a:buSzTx/>
                <a:buFontTx/>
                <a:buNone/>
                <a:tabLst/>
                <a:defRPr/>
              </a:pPr>
              <a:endParaRPr kumimoji="0" lang="en-US" sz="1081"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B26CE5E-EAA6-4C31-9640-E4E5087DE074}"/>
                </a:ext>
              </a:extLst>
            </p:cNvPr>
            <p:cNvSpPr txBox="1">
              <a:spLocks noChangeAspect="1"/>
            </p:cNvSpPr>
            <p:nvPr/>
          </p:nvSpPr>
          <p:spPr>
            <a:xfrm>
              <a:off x="582066" y="323602"/>
              <a:ext cx="2198268" cy="369332"/>
            </a:xfrm>
            <a:prstGeom prst="rect">
              <a:avLst/>
            </a:prstGeom>
            <a:noFill/>
          </p:spPr>
          <p:txBody>
            <a:bodyPr wrap="square" rtlCol="0">
              <a:spAutoFit/>
            </a:bodyPr>
            <a:lstStyle/>
            <a:p>
              <a:pPr marL="0" marR="0" lvl="0" indent="0" defTabSz="913904"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Raleway" panose="020B0503030101060003" pitchFamily="34" charset="0"/>
                  <a:ea typeface="+mn-ea"/>
                </a:rPr>
                <a:t>Restoration</a:t>
              </a:r>
            </a:p>
          </p:txBody>
        </p:sp>
        <p:sp>
          <p:nvSpPr>
            <p:cNvPr id="33" name="TextBox 32">
              <a:extLst>
                <a:ext uri="{FF2B5EF4-FFF2-40B4-BE49-F238E27FC236}">
                  <a16:creationId xmlns:a16="http://schemas.microsoft.com/office/drawing/2014/main" id="{E6003DB3-DFB8-4D80-B94D-BEB67EF20C49}"/>
                </a:ext>
              </a:extLst>
            </p:cNvPr>
            <p:cNvSpPr txBox="1">
              <a:spLocks noChangeAspect="1"/>
            </p:cNvSpPr>
            <p:nvPr/>
          </p:nvSpPr>
          <p:spPr>
            <a:xfrm>
              <a:off x="5431319" y="313192"/>
              <a:ext cx="1829060" cy="369332"/>
            </a:xfrm>
            <a:prstGeom prst="rect">
              <a:avLst/>
            </a:prstGeom>
            <a:noFill/>
          </p:spPr>
          <p:txBody>
            <a:bodyPr wrap="square" rtlCol="0">
              <a:spAutoFit/>
            </a:bodyPr>
            <a:lstStyle/>
            <a:p>
              <a:pPr marL="0" marR="0" lvl="0" indent="0" algn="r" defTabSz="913904"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Raleway" panose="020B0503030101060003" pitchFamily="34" charset="0"/>
                  <a:ea typeface="+mn-ea"/>
                </a:rPr>
                <a:t>Protection</a:t>
              </a:r>
            </a:p>
          </p:txBody>
        </p:sp>
        <p:sp>
          <p:nvSpPr>
            <p:cNvPr id="34" name="Down Arrow 179">
              <a:extLst>
                <a:ext uri="{FF2B5EF4-FFF2-40B4-BE49-F238E27FC236}">
                  <a16:creationId xmlns:a16="http://schemas.microsoft.com/office/drawing/2014/main" id="{A8F4BE12-4D9A-4472-96AF-DFFE47878DA8}"/>
                </a:ext>
              </a:extLst>
            </p:cNvPr>
            <p:cNvSpPr>
              <a:spLocks noChangeAspect="1"/>
            </p:cNvSpPr>
            <p:nvPr/>
          </p:nvSpPr>
          <p:spPr>
            <a:xfrm>
              <a:off x="6505704" y="1440658"/>
              <a:ext cx="688894" cy="1550296"/>
            </a:xfrm>
            <a:prstGeom prst="downArrow">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390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Raleway" panose="020B0503030101060003" pitchFamily="34" charset="0"/>
                <a:ea typeface="+mn-ea"/>
                <a:cs typeface="+mn-cs"/>
              </a:endParaRPr>
            </a:p>
          </p:txBody>
        </p:sp>
        <p:sp>
          <p:nvSpPr>
            <p:cNvPr id="35" name="TextBox 34">
              <a:extLst>
                <a:ext uri="{FF2B5EF4-FFF2-40B4-BE49-F238E27FC236}">
                  <a16:creationId xmlns:a16="http://schemas.microsoft.com/office/drawing/2014/main" id="{0EF2E7D7-759F-4883-9EA5-CF1D4FF3D412}"/>
                </a:ext>
              </a:extLst>
            </p:cNvPr>
            <p:cNvSpPr txBox="1">
              <a:spLocks noChangeAspect="1"/>
            </p:cNvSpPr>
            <p:nvPr/>
          </p:nvSpPr>
          <p:spPr>
            <a:xfrm>
              <a:off x="6348850" y="1395128"/>
              <a:ext cx="1055584" cy="707886"/>
            </a:xfrm>
            <a:prstGeom prst="rect">
              <a:avLst/>
            </a:prstGeom>
            <a:noFill/>
          </p:spPr>
          <p:txBody>
            <a:bodyPr wrap="square" rtlCol="0">
              <a:spAutoFit/>
            </a:bodyPr>
            <a:lstStyle/>
            <a:p>
              <a:pPr marL="0" marR="0" lvl="0" indent="0" algn="ctr" defTabSz="913904"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Raleway" panose="020B0503030101060003" pitchFamily="34" charset="0"/>
                  <a:ea typeface="+mn-ea"/>
                </a:rPr>
                <a:t>Conservation easements &amp; fee title acquisition</a:t>
              </a:r>
            </a:p>
          </p:txBody>
        </p:sp>
        <p:sp>
          <p:nvSpPr>
            <p:cNvPr id="36" name="Down Arrow 181">
              <a:extLst>
                <a:ext uri="{FF2B5EF4-FFF2-40B4-BE49-F238E27FC236}">
                  <a16:creationId xmlns:a16="http://schemas.microsoft.com/office/drawing/2014/main" id="{3A1A8058-ECB8-4454-8B58-46BC9298E75E}"/>
                </a:ext>
              </a:extLst>
            </p:cNvPr>
            <p:cNvSpPr>
              <a:spLocks noChangeAspect="1"/>
            </p:cNvSpPr>
            <p:nvPr/>
          </p:nvSpPr>
          <p:spPr>
            <a:xfrm>
              <a:off x="5067000" y="1419475"/>
              <a:ext cx="688894" cy="1568979"/>
            </a:xfrm>
            <a:prstGeom prst="downArrow">
              <a:avLst/>
            </a:prstGeom>
            <a:solidFill>
              <a:srgbClr val="70AD47">
                <a:lumMod val="20000"/>
                <a:lumOff val="80000"/>
              </a:srgbClr>
            </a:solidFill>
            <a:ln w="12700" cap="flat" cmpd="sng" algn="ctr">
              <a:noFill/>
              <a:prstDash val="solid"/>
              <a:miter lim="800000"/>
            </a:ln>
            <a:effectLst/>
          </p:spPr>
          <p:txBody>
            <a:bodyPr rtlCol="0" anchor="ctr"/>
            <a:lstStyle/>
            <a:p>
              <a:pPr marL="0" marR="0" lvl="0" indent="0" algn="ctr" defTabSz="91390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Raleway" panose="020B0503030101060003" pitchFamily="34" charset="0"/>
                <a:ea typeface="+mn-ea"/>
                <a:cs typeface="+mn-cs"/>
              </a:endParaRPr>
            </a:p>
          </p:txBody>
        </p:sp>
        <p:sp>
          <p:nvSpPr>
            <p:cNvPr id="37" name="Down Arrow 182">
              <a:extLst>
                <a:ext uri="{FF2B5EF4-FFF2-40B4-BE49-F238E27FC236}">
                  <a16:creationId xmlns:a16="http://schemas.microsoft.com/office/drawing/2014/main" id="{1F734870-2A11-4C67-A469-7882761A14C0}"/>
                </a:ext>
              </a:extLst>
            </p:cNvPr>
            <p:cNvSpPr>
              <a:spLocks noChangeAspect="1"/>
            </p:cNvSpPr>
            <p:nvPr/>
          </p:nvSpPr>
          <p:spPr>
            <a:xfrm>
              <a:off x="567883" y="1438159"/>
              <a:ext cx="688894" cy="1550296"/>
            </a:xfrm>
            <a:prstGeom prst="downArrow">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3904"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Raleway" panose="020B0503030101060003" pitchFamily="34" charset="0"/>
                <a:ea typeface="+mn-ea"/>
                <a:cs typeface="+mn-cs"/>
              </a:endParaRPr>
            </a:p>
          </p:txBody>
        </p:sp>
        <p:sp>
          <p:nvSpPr>
            <p:cNvPr id="38" name="Down Arrow 183">
              <a:extLst>
                <a:ext uri="{FF2B5EF4-FFF2-40B4-BE49-F238E27FC236}">
                  <a16:creationId xmlns:a16="http://schemas.microsoft.com/office/drawing/2014/main" id="{51087D0B-6201-4AA7-851C-1CFB25DD1770}"/>
                </a:ext>
              </a:extLst>
            </p:cNvPr>
            <p:cNvSpPr>
              <a:spLocks noChangeAspect="1"/>
            </p:cNvSpPr>
            <p:nvPr/>
          </p:nvSpPr>
          <p:spPr>
            <a:xfrm>
              <a:off x="2077525" y="1440649"/>
              <a:ext cx="688894" cy="1550296"/>
            </a:xfrm>
            <a:prstGeom prst="downArrow">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390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Raleway" panose="020B0503030101060003" pitchFamily="34" charset="0"/>
                <a:ea typeface="+mn-ea"/>
                <a:cs typeface="+mn-cs"/>
              </a:endParaRPr>
            </a:p>
          </p:txBody>
        </p:sp>
        <p:sp>
          <p:nvSpPr>
            <p:cNvPr id="39" name="TextBox 38">
              <a:extLst>
                <a:ext uri="{FF2B5EF4-FFF2-40B4-BE49-F238E27FC236}">
                  <a16:creationId xmlns:a16="http://schemas.microsoft.com/office/drawing/2014/main" id="{D0AD2E64-6EB1-49FD-981D-55312174DCEA}"/>
                </a:ext>
              </a:extLst>
            </p:cNvPr>
            <p:cNvSpPr txBox="1">
              <a:spLocks noChangeAspect="1"/>
            </p:cNvSpPr>
            <p:nvPr/>
          </p:nvSpPr>
          <p:spPr>
            <a:xfrm>
              <a:off x="1762289" y="1395128"/>
              <a:ext cx="1412513" cy="1323439"/>
            </a:xfrm>
            <a:prstGeom prst="rect">
              <a:avLst/>
            </a:prstGeom>
            <a:noFill/>
          </p:spPr>
          <p:txBody>
            <a:bodyPr wrap="square" rtlCol="0">
              <a:spAutoFit/>
            </a:bodyPr>
            <a:lstStyle/>
            <a:p>
              <a:pPr marL="0" marR="0" lvl="0" indent="0" algn="ctr" defTabSz="913904"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Raleway" panose="020B0503030101060003" pitchFamily="34" charset="0"/>
                  <a:ea typeface="+mn-ea"/>
                </a:rPr>
                <a:t>Edge-of-field restoration of altered hydrology &amp; water quality, riparian buffers, perennial filter strips, wetland/stream restoration</a:t>
              </a:r>
            </a:p>
          </p:txBody>
        </p:sp>
        <p:sp>
          <p:nvSpPr>
            <p:cNvPr id="40" name="Down Arrow 185">
              <a:extLst>
                <a:ext uri="{FF2B5EF4-FFF2-40B4-BE49-F238E27FC236}">
                  <a16:creationId xmlns:a16="http://schemas.microsoft.com/office/drawing/2014/main" id="{0E4C1515-1EF8-444D-BFE6-5AFF330ACA3E}"/>
                </a:ext>
              </a:extLst>
            </p:cNvPr>
            <p:cNvSpPr>
              <a:spLocks noChangeAspect="1"/>
            </p:cNvSpPr>
            <p:nvPr/>
          </p:nvSpPr>
          <p:spPr>
            <a:xfrm>
              <a:off x="3659856" y="1440649"/>
              <a:ext cx="688894" cy="1547806"/>
            </a:xfrm>
            <a:prstGeom prst="downArrow">
              <a:avLst/>
            </a:prstGeom>
            <a:solidFill>
              <a:srgbClr val="4472C4">
                <a:lumMod val="20000"/>
                <a:lumOff val="80000"/>
              </a:srgbClr>
            </a:solidFill>
            <a:ln w="12700" cap="flat" cmpd="sng" algn="ctr">
              <a:noFill/>
              <a:prstDash val="solid"/>
              <a:miter lim="800000"/>
            </a:ln>
            <a:effectLst/>
          </p:spPr>
          <p:txBody>
            <a:bodyPr rtlCol="0" anchor="ctr"/>
            <a:lstStyle/>
            <a:p>
              <a:pPr marL="0" marR="0" lvl="0" indent="0" algn="ctr" defTabSz="91390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Raleway" panose="020B0503030101060003" pitchFamily="34" charset="0"/>
                <a:ea typeface="+mn-ea"/>
                <a:cs typeface="+mn-cs"/>
              </a:endParaRPr>
            </a:p>
          </p:txBody>
        </p:sp>
        <p:sp>
          <p:nvSpPr>
            <p:cNvPr id="41" name="TextBox 40">
              <a:extLst>
                <a:ext uri="{FF2B5EF4-FFF2-40B4-BE49-F238E27FC236}">
                  <a16:creationId xmlns:a16="http://schemas.microsoft.com/office/drawing/2014/main" id="{3C7C7FE4-7820-48A6-A646-E8B188479093}"/>
                </a:ext>
              </a:extLst>
            </p:cNvPr>
            <p:cNvSpPr txBox="1">
              <a:spLocks noChangeAspect="1"/>
            </p:cNvSpPr>
            <p:nvPr/>
          </p:nvSpPr>
          <p:spPr>
            <a:xfrm>
              <a:off x="3387892" y="1395128"/>
              <a:ext cx="1245909" cy="1169551"/>
            </a:xfrm>
            <a:prstGeom prst="rect">
              <a:avLst/>
            </a:prstGeom>
            <a:noFill/>
          </p:spPr>
          <p:txBody>
            <a:bodyPr wrap="square" rtlCol="0">
              <a:spAutoFit/>
            </a:bodyPr>
            <a:lstStyle/>
            <a:p>
              <a:pPr marL="0" marR="0" lvl="0" indent="0" algn="ctr" defTabSz="913904"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Raleway" panose="020B0503030101060003" pitchFamily="34" charset="0"/>
                  <a:ea typeface="+mn-ea"/>
                </a:rPr>
                <a:t>Source water/drinking water strategies </a:t>
              </a:r>
            </a:p>
            <a:p>
              <a:pPr marL="0" marR="0" lvl="0" indent="0" algn="ctr" defTabSz="913904" eaLnBrk="1" fontAlgn="auto" latinLnBrk="0" hangingPunct="1">
                <a:lnSpc>
                  <a:spcPct val="100000"/>
                </a:lnSpc>
                <a:spcBef>
                  <a:spcPts val="0"/>
                </a:spcBef>
                <a:spcAft>
                  <a:spcPts val="0"/>
                </a:spcAft>
                <a:buClrTx/>
                <a:buSzTx/>
                <a:buFontTx/>
                <a:buNone/>
                <a:tabLst/>
                <a:defRPr/>
              </a:pPr>
              <a:r>
                <a:rPr lang="en-US" sz="1000" kern="0" dirty="0">
                  <a:solidFill>
                    <a:prstClr val="black"/>
                  </a:solidFill>
                  <a:latin typeface="Raleway" panose="020B0503030101060003" pitchFamily="34" charset="0"/>
                  <a:ea typeface="+mn-ea"/>
                </a:rPr>
                <a:t>Cover crops, </a:t>
              </a:r>
              <a:r>
                <a:rPr kumimoji="0" lang="en-US" sz="1000" b="0" i="0" u="none" strike="noStrike" kern="0" cap="none" spc="0" normalizeH="0" baseline="0" noProof="0" dirty="0">
                  <a:ln>
                    <a:noFill/>
                  </a:ln>
                  <a:solidFill>
                    <a:prstClr val="black"/>
                  </a:solidFill>
                  <a:effectLst/>
                  <a:uLnTx/>
                  <a:uFillTx/>
                  <a:latin typeface="Raleway" panose="020B0503030101060003" pitchFamily="34" charset="0"/>
                  <a:ea typeface="+mn-ea"/>
                </a:rPr>
                <a:t>stormwater practices &amp; strategies</a:t>
              </a:r>
            </a:p>
          </p:txBody>
        </p:sp>
        <p:sp>
          <p:nvSpPr>
            <p:cNvPr id="42" name="TextBox 41">
              <a:extLst>
                <a:ext uri="{FF2B5EF4-FFF2-40B4-BE49-F238E27FC236}">
                  <a16:creationId xmlns:a16="http://schemas.microsoft.com/office/drawing/2014/main" id="{751838F7-EFA6-40C6-9682-33936DED13AB}"/>
                </a:ext>
              </a:extLst>
            </p:cNvPr>
            <p:cNvSpPr txBox="1">
              <a:spLocks noChangeAspect="1"/>
            </p:cNvSpPr>
            <p:nvPr/>
          </p:nvSpPr>
          <p:spPr>
            <a:xfrm>
              <a:off x="4856571" y="1395128"/>
              <a:ext cx="1112342" cy="1169551"/>
            </a:xfrm>
            <a:prstGeom prst="rect">
              <a:avLst/>
            </a:prstGeom>
            <a:noFill/>
          </p:spPr>
          <p:txBody>
            <a:bodyPr wrap="square" rtlCol="0">
              <a:spAutoFit/>
            </a:bodyPr>
            <a:lstStyle/>
            <a:p>
              <a:pPr marL="0" marR="0" lvl="0" indent="0" algn="ctr" defTabSz="913904"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Raleway" panose="020B0503030101060003" pitchFamily="34" charset="0"/>
                  <a:ea typeface="+mn-ea"/>
                </a:rPr>
                <a:t>Private forest stewardship plans, Sustainable Forest Incentive Act (SFIA)</a:t>
              </a:r>
            </a:p>
          </p:txBody>
        </p:sp>
        <p:sp>
          <p:nvSpPr>
            <p:cNvPr id="43" name="TextBox 42">
              <a:extLst>
                <a:ext uri="{FF2B5EF4-FFF2-40B4-BE49-F238E27FC236}">
                  <a16:creationId xmlns:a16="http://schemas.microsoft.com/office/drawing/2014/main" id="{16D9D5CE-85F6-4953-9812-A4B1EB5645F7}"/>
                </a:ext>
              </a:extLst>
            </p:cNvPr>
            <p:cNvSpPr txBox="1">
              <a:spLocks noChangeAspect="1"/>
            </p:cNvSpPr>
            <p:nvPr/>
          </p:nvSpPr>
          <p:spPr>
            <a:xfrm>
              <a:off x="418058" y="1438159"/>
              <a:ext cx="1002850" cy="553998"/>
            </a:xfrm>
            <a:prstGeom prst="rect">
              <a:avLst/>
            </a:prstGeom>
            <a:noFill/>
          </p:spPr>
          <p:txBody>
            <a:bodyPr wrap="square" rtlCol="0">
              <a:spAutoFit/>
            </a:bodyPr>
            <a:lstStyle/>
            <a:p>
              <a:pPr marL="0" marR="0" lvl="0" indent="0" algn="ctr" defTabSz="913904"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Raleway" panose="020B0503030101060003" pitchFamily="34" charset="0"/>
                  <a:ea typeface="+mn-ea"/>
                </a:rPr>
                <a:t>Nutrient management &amp; soil health</a:t>
              </a:r>
            </a:p>
          </p:txBody>
        </p:sp>
        <p:sp>
          <p:nvSpPr>
            <p:cNvPr id="44" name="Rectangle 43">
              <a:extLst>
                <a:ext uri="{FF2B5EF4-FFF2-40B4-BE49-F238E27FC236}">
                  <a16:creationId xmlns:a16="http://schemas.microsoft.com/office/drawing/2014/main" id="{48D6ACD3-1348-4991-BDE0-E2C3326F8C1A}"/>
                </a:ext>
              </a:extLst>
            </p:cNvPr>
            <p:cNvSpPr/>
            <p:nvPr/>
          </p:nvSpPr>
          <p:spPr>
            <a:xfrm rot="10800000">
              <a:off x="535973" y="709753"/>
              <a:ext cx="6749393" cy="567240"/>
            </a:xfrm>
            <a:prstGeom prst="rect">
              <a:avLst/>
            </a:prstGeom>
            <a:gradFill flip="none" rotWithShape="1">
              <a:gsLst>
                <a:gs pos="22000">
                  <a:srgbClr val="70AD47">
                    <a:lumMod val="60000"/>
                    <a:lumOff val="40000"/>
                  </a:srgbClr>
                </a:gs>
                <a:gs pos="0">
                  <a:srgbClr val="70AD47">
                    <a:lumMod val="75000"/>
                  </a:srgbClr>
                </a:gs>
                <a:gs pos="96000">
                  <a:srgbClr val="4472C4">
                    <a:lumMod val="75000"/>
                  </a:srgbClr>
                </a:gs>
                <a:gs pos="57000">
                  <a:srgbClr val="4472C4">
                    <a:lumMod val="60000"/>
                    <a:lumOff val="40000"/>
                  </a:srgbClr>
                </a:gs>
                <a:gs pos="98000">
                  <a:srgbClr val="4472C4">
                    <a:lumMod val="75000"/>
                  </a:srgbClr>
                </a:gs>
              </a:gsLst>
              <a:lin ang="21594000" scaled="0"/>
              <a:tileRect/>
            </a:gradFill>
            <a:ln w="12700" cap="flat" cmpd="sng" algn="ctr">
              <a:noFill/>
              <a:prstDash val="solid"/>
              <a:miter lim="800000"/>
            </a:ln>
            <a:effectLst/>
          </p:spPr>
          <p:txBody>
            <a:bodyPr rtlCol="0" anchor="ctr"/>
            <a:lstStyle/>
            <a:p>
              <a:pPr marL="0" marR="0" lvl="0" indent="0" algn="ctr" defTabSz="913904" eaLnBrk="1" fontAlgn="auto" latinLnBrk="0" hangingPunct="1">
                <a:lnSpc>
                  <a:spcPct val="100000"/>
                </a:lnSpc>
                <a:spcBef>
                  <a:spcPts val="0"/>
                </a:spcBef>
                <a:spcAft>
                  <a:spcPts val="0"/>
                </a:spcAft>
                <a:buClrTx/>
                <a:buSzTx/>
                <a:buFontTx/>
                <a:buNone/>
                <a:tabLst/>
                <a:defRPr/>
              </a:pPr>
              <a:endParaRPr kumimoji="0" lang="en-US" sz="1799" b="1"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092DF001-DFED-4DA6-8B13-EE5A1E3270F9}"/>
                </a:ext>
              </a:extLst>
            </p:cNvPr>
            <p:cNvSpPr txBox="1"/>
            <p:nvPr/>
          </p:nvSpPr>
          <p:spPr>
            <a:xfrm>
              <a:off x="5141233" y="739458"/>
              <a:ext cx="870759" cy="507831"/>
            </a:xfrm>
            <a:prstGeom prst="rect">
              <a:avLst/>
            </a:prstGeom>
            <a:noFill/>
          </p:spPr>
          <p:txBody>
            <a:bodyPr wrap="square" rtlCol="0">
              <a:spAutoFit/>
            </a:bodyPr>
            <a:lstStyle/>
            <a:p>
              <a:pPr marL="0" marR="0" lvl="0" indent="0" algn="ctr" defTabSz="913904"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Raleway" panose="020B0503030101060003" pitchFamily="34" charset="0"/>
                  <a:ea typeface="+mn-ea"/>
                </a:rPr>
                <a:t>5. Incentive Programs to Enroll Land</a:t>
              </a:r>
            </a:p>
          </p:txBody>
        </p:sp>
        <p:sp>
          <p:nvSpPr>
            <p:cNvPr id="46" name="TextBox 45">
              <a:extLst>
                <a:ext uri="{FF2B5EF4-FFF2-40B4-BE49-F238E27FC236}">
                  <a16:creationId xmlns:a16="http://schemas.microsoft.com/office/drawing/2014/main" id="{521E12F9-82B3-49E0-9A99-1D289033BA82}"/>
                </a:ext>
              </a:extLst>
            </p:cNvPr>
            <p:cNvSpPr txBox="1"/>
            <p:nvPr/>
          </p:nvSpPr>
          <p:spPr>
            <a:xfrm>
              <a:off x="6369175" y="739458"/>
              <a:ext cx="917846" cy="507831"/>
            </a:xfrm>
            <a:prstGeom prst="rect">
              <a:avLst/>
            </a:prstGeom>
            <a:noFill/>
          </p:spPr>
          <p:txBody>
            <a:bodyPr wrap="square" rtlCol="0">
              <a:spAutoFit/>
            </a:bodyPr>
            <a:lstStyle/>
            <a:p>
              <a:pPr marL="0" marR="0" lvl="0" indent="0" algn="ctr" defTabSz="913904"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Raleway" panose="020B0503030101060003" pitchFamily="34" charset="0"/>
                  <a:ea typeface="+mn-ea"/>
                </a:rPr>
                <a:t>6. Donated &amp; purchased land interest</a:t>
              </a:r>
            </a:p>
          </p:txBody>
        </p:sp>
        <p:sp>
          <p:nvSpPr>
            <p:cNvPr id="47" name="TextBox 46">
              <a:extLst>
                <a:ext uri="{FF2B5EF4-FFF2-40B4-BE49-F238E27FC236}">
                  <a16:creationId xmlns:a16="http://schemas.microsoft.com/office/drawing/2014/main" id="{00843AD4-9183-4783-A034-AFACFC1DD7DC}"/>
                </a:ext>
              </a:extLst>
            </p:cNvPr>
            <p:cNvSpPr txBox="1"/>
            <p:nvPr/>
          </p:nvSpPr>
          <p:spPr>
            <a:xfrm>
              <a:off x="4051057" y="739458"/>
              <a:ext cx="706098" cy="507831"/>
            </a:xfrm>
            <a:prstGeom prst="rect">
              <a:avLst/>
            </a:prstGeom>
            <a:noFill/>
          </p:spPr>
          <p:txBody>
            <a:bodyPr wrap="square" rtlCol="0">
              <a:spAutoFit/>
            </a:bodyPr>
            <a:lstStyle/>
            <a:p>
              <a:pPr marL="0" marR="0" lvl="0" indent="0" algn="ctr" defTabSz="913904"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Raleway" panose="020B0503030101060003" pitchFamily="34" charset="0"/>
                  <a:ea typeface="+mn-ea"/>
                </a:rPr>
                <a:t>4. Land Use Controls</a:t>
              </a:r>
            </a:p>
          </p:txBody>
        </p:sp>
        <p:sp>
          <p:nvSpPr>
            <p:cNvPr id="48" name="TextBox 47">
              <a:extLst>
                <a:ext uri="{FF2B5EF4-FFF2-40B4-BE49-F238E27FC236}">
                  <a16:creationId xmlns:a16="http://schemas.microsoft.com/office/drawing/2014/main" id="{4E60A9D7-D688-4DA6-B69F-8D25A25B39FD}"/>
                </a:ext>
              </a:extLst>
            </p:cNvPr>
            <p:cNvSpPr txBox="1"/>
            <p:nvPr/>
          </p:nvSpPr>
          <p:spPr>
            <a:xfrm>
              <a:off x="564522" y="739458"/>
              <a:ext cx="784592" cy="507831"/>
            </a:xfrm>
            <a:prstGeom prst="rect">
              <a:avLst/>
            </a:prstGeom>
            <a:noFill/>
          </p:spPr>
          <p:txBody>
            <a:bodyPr wrap="square" rtlCol="0">
              <a:spAutoFit/>
            </a:bodyPr>
            <a:lstStyle/>
            <a:p>
              <a:pPr marL="0" marR="0" lvl="0" indent="0" algn="ctr" defTabSz="913904"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Raleway" panose="020B0503030101060003" pitchFamily="34" charset="0"/>
                  <a:ea typeface="+mn-ea"/>
                </a:rPr>
                <a:t>1. General Advice &amp; Assistance</a:t>
              </a:r>
            </a:p>
          </p:txBody>
        </p:sp>
        <p:sp>
          <p:nvSpPr>
            <p:cNvPr id="49" name="TextBox 48">
              <a:extLst>
                <a:ext uri="{FF2B5EF4-FFF2-40B4-BE49-F238E27FC236}">
                  <a16:creationId xmlns:a16="http://schemas.microsoft.com/office/drawing/2014/main" id="{ECF9F340-9AAA-4104-B224-2202F685BED5}"/>
                </a:ext>
              </a:extLst>
            </p:cNvPr>
            <p:cNvSpPr txBox="1"/>
            <p:nvPr/>
          </p:nvSpPr>
          <p:spPr>
            <a:xfrm>
              <a:off x="1733192" y="739458"/>
              <a:ext cx="817458" cy="507831"/>
            </a:xfrm>
            <a:prstGeom prst="rect">
              <a:avLst/>
            </a:prstGeom>
            <a:noFill/>
          </p:spPr>
          <p:txBody>
            <a:bodyPr wrap="square" rtlCol="0">
              <a:spAutoFit/>
            </a:bodyPr>
            <a:lstStyle/>
            <a:p>
              <a:pPr marL="0" marR="0" lvl="0" indent="0" algn="ctr" defTabSz="913904"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Raleway" panose="020B0503030101060003" pitchFamily="34" charset="0"/>
                  <a:ea typeface="+mn-ea"/>
                </a:rPr>
                <a:t>2. Specific Advice &amp; Assistance</a:t>
              </a:r>
            </a:p>
          </p:txBody>
        </p:sp>
        <p:sp>
          <p:nvSpPr>
            <p:cNvPr id="50" name="TextBox 49">
              <a:extLst>
                <a:ext uri="{FF2B5EF4-FFF2-40B4-BE49-F238E27FC236}">
                  <a16:creationId xmlns:a16="http://schemas.microsoft.com/office/drawing/2014/main" id="{D39C5C8B-FBE4-4356-A4FD-D4C6BA5FAF58}"/>
                </a:ext>
              </a:extLst>
            </p:cNvPr>
            <p:cNvSpPr txBox="1"/>
            <p:nvPr/>
          </p:nvSpPr>
          <p:spPr>
            <a:xfrm>
              <a:off x="2882610" y="739458"/>
              <a:ext cx="818613" cy="507831"/>
            </a:xfrm>
            <a:prstGeom prst="rect">
              <a:avLst/>
            </a:prstGeom>
            <a:noFill/>
          </p:spPr>
          <p:txBody>
            <a:bodyPr wrap="square" rtlCol="0">
              <a:spAutoFit/>
            </a:bodyPr>
            <a:lstStyle/>
            <a:p>
              <a:pPr marL="0" marR="0" lvl="0" indent="0" algn="ctr" defTabSz="913904"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Raleway" panose="020B0503030101060003" pitchFamily="34" charset="0"/>
                  <a:ea typeface="+mn-ea"/>
                </a:rPr>
                <a:t>3. Grants/ Cost-Share Projects</a:t>
              </a:r>
            </a:p>
          </p:txBody>
        </p:sp>
        <p:pic>
          <p:nvPicPr>
            <p:cNvPr id="51" name="Picture 50">
              <a:extLst>
                <a:ext uri="{FF2B5EF4-FFF2-40B4-BE49-F238E27FC236}">
                  <a16:creationId xmlns:a16="http://schemas.microsoft.com/office/drawing/2014/main" id="{063B22D8-B1E2-4143-9F70-93B7D1EF49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014" t="4546" r="4671" b="2808"/>
            <a:stretch/>
          </p:blipFill>
          <p:spPr>
            <a:xfrm>
              <a:off x="3362401" y="3062943"/>
              <a:ext cx="1154377" cy="1650090"/>
            </a:xfrm>
            <a:prstGeom prst="rect">
              <a:avLst/>
            </a:prstGeom>
          </p:spPr>
        </p:pic>
        <p:pic>
          <p:nvPicPr>
            <p:cNvPr id="52" name="Picture 51">
              <a:extLst>
                <a:ext uri="{FF2B5EF4-FFF2-40B4-BE49-F238E27FC236}">
                  <a16:creationId xmlns:a16="http://schemas.microsoft.com/office/drawing/2014/main" id="{8C84A2B8-C22C-4882-9D58-991C87B19C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791" t="5215" r="4469" b="2693"/>
            <a:stretch/>
          </p:blipFill>
          <p:spPr>
            <a:xfrm>
              <a:off x="6233508" y="3058622"/>
              <a:ext cx="1125079" cy="1654411"/>
            </a:xfrm>
            <a:prstGeom prst="rect">
              <a:avLst/>
            </a:prstGeom>
          </p:spPr>
        </p:pic>
      </p:grpSp>
    </p:spTree>
    <p:extLst>
      <p:ext uri="{BB962C8B-B14F-4D97-AF65-F5344CB8AC3E}">
        <p14:creationId xmlns:p14="http://schemas.microsoft.com/office/powerpoint/2010/main" val="144227959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9931" y="244577"/>
            <a:ext cx="4449217" cy="945125"/>
          </a:xfrm>
        </p:spPr>
        <p:txBody>
          <a:bodyPr/>
          <a:lstStyle/>
          <a:p>
            <a:r>
              <a:rPr lang="en-US" dirty="0"/>
              <a:t>Threats &amp; Trends: </a:t>
            </a:r>
            <a:br>
              <a:rPr lang="en-US" dirty="0"/>
            </a:br>
            <a:r>
              <a:rPr lang="en-US" sz="2000" dirty="0"/>
              <a:t>Growth &amp; development </a:t>
            </a:r>
            <a:endParaRPr lang="en-US" dirty="0"/>
          </a:p>
        </p:txBody>
      </p:sp>
      <p:sp>
        <p:nvSpPr>
          <p:cNvPr id="5" name="Slide Number Placeholder 4"/>
          <p:cNvSpPr>
            <a:spLocks noGrp="1"/>
          </p:cNvSpPr>
          <p:nvPr>
            <p:ph type="sldNum"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0C2407D-4F0A-426E-A37F-59662EBABEC1}" type="slidenum">
              <a:rPr kumimoji="0" lang="en-US" altLang="en-US" sz="800" b="0" i="0" u="none" strike="noStrike" kern="1200" cap="none" spc="0" normalizeH="0" baseline="0" noProof="0" smtClean="0">
                <a:ln>
                  <a:noFill/>
                </a:ln>
                <a:solidFill>
                  <a:srgbClr val="404040"/>
                </a:solidFill>
                <a:effectLst/>
                <a:uLnTx/>
                <a:uFillTx/>
                <a:latin typeface="Arial" pitchFamily="34" charset="0"/>
                <a:ea typeface="MS PGothic" pitchFamily="34" charset="-128"/>
                <a:cs typeface="Arial"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0" lang="en-US" altLang="en-US" sz="800" b="0" i="0" u="none" strike="noStrike" kern="1200" cap="none" spc="0" normalizeH="0" baseline="0" noProof="0">
              <a:ln>
                <a:noFill/>
              </a:ln>
              <a:solidFill>
                <a:srgbClr val="404040"/>
              </a:solidFill>
              <a:effectLst/>
              <a:uLnTx/>
              <a:uFillTx/>
              <a:latin typeface="Arial" pitchFamily="34" charset="0"/>
              <a:ea typeface="MS PGothic" pitchFamily="34" charset="-128"/>
              <a:cs typeface="Arial" pitchFamily="34" charset="0"/>
            </a:endParaRPr>
          </a:p>
        </p:txBody>
      </p:sp>
      <p:sp>
        <p:nvSpPr>
          <p:cNvPr id="2" name="Content Placeholder 1"/>
          <p:cNvSpPr>
            <a:spLocks noGrp="1"/>
          </p:cNvSpPr>
          <p:nvPr>
            <p:ph idx="1"/>
          </p:nvPr>
        </p:nvSpPr>
        <p:spPr>
          <a:xfrm>
            <a:off x="289931" y="961794"/>
            <a:ext cx="4557372" cy="4114800"/>
          </a:xfrm>
        </p:spPr>
        <p:txBody>
          <a:bodyPr/>
          <a:lstStyle/>
          <a:p>
            <a:pPr marL="0" indent="0">
              <a:buNone/>
            </a:pPr>
            <a:endParaRPr lang="en-US" sz="1800" dirty="0"/>
          </a:p>
          <a:p>
            <a:pPr marL="0" indent="0">
              <a:buNone/>
            </a:pPr>
            <a:endParaRPr lang="en-US" sz="1600" dirty="0"/>
          </a:p>
          <a:p>
            <a:pPr marL="0" indent="0">
              <a:buNone/>
            </a:pPr>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059536" y="0"/>
            <a:ext cx="4084464" cy="528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The Nature Conservan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230" y="234357"/>
            <a:ext cx="1068819" cy="385063"/>
          </a:xfrm>
          <a:prstGeom prst="rect">
            <a:avLst/>
          </a:prstGeom>
          <a:noFill/>
          <a:extLst/>
        </p:spPr>
      </p:pic>
      <p:pic>
        <p:nvPicPr>
          <p:cNvPr id="6146" name="Picture 2" descr="C:\Users\RBISKE\AppData\Local\Temp\tnc_40419285_preview_cropp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784" y="1189702"/>
            <a:ext cx="4183696" cy="3137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4017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rotWithShape="1">
          <a:blip r:embed="rId3">
            <a:extLst>
              <a:ext uri="{28A0092B-C50C-407E-A947-70E740481C1C}">
                <a14:useLocalDpi xmlns:a14="http://schemas.microsoft.com/office/drawing/2010/main" val="0"/>
              </a:ext>
            </a:extLst>
          </a:blip>
          <a:srcRect b="4547"/>
          <a:stretch/>
        </p:blipFill>
        <p:spPr>
          <a:xfrm>
            <a:off x="73603" y="-1"/>
            <a:ext cx="4163859" cy="5143501"/>
          </a:xfrm>
        </p:spPr>
      </p:pic>
      <p:sp>
        <p:nvSpPr>
          <p:cNvPr id="4" name="Title 3"/>
          <p:cNvSpPr>
            <a:spLocks noGrp="1"/>
          </p:cNvSpPr>
          <p:nvPr>
            <p:ph type="title"/>
          </p:nvPr>
        </p:nvSpPr>
        <p:spPr>
          <a:xfrm>
            <a:off x="4237462" y="342900"/>
            <a:ext cx="4449337" cy="514350"/>
          </a:xfrm>
        </p:spPr>
        <p:txBody>
          <a:bodyPr/>
          <a:lstStyle/>
          <a:p>
            <a:r>
              <a:rPr lang="en-US" dirty="0"/>
              <a:t>Relative risk of conversion to cropland</a:t>
            </a:r>
            <a:br>
              <a:rPr lang="en-US" dirty="0"/>
            </a:br>
            <a:r>
              <a:rPr lang="en-US" sz="2000" b="0" dirty="0"/>
              <a:t/>
            </a:r>
            <a:br>
              <a:rPr lang="en-US" sz="2000" b="0" dirty="0"/>
            </a:br>
            <a:endParaRPr lang="en-US" b="0" dirty="0"/>
          </a:p>
        </p:txBody>
      </p:sp>
      <p:sp>
        <p:nvSpPr>
          <p:cNvPr id="5" name="Slide Number Placeholder 4"/>
          <p:cNvSpPr>
            <a:spLocks noGrp="1"/>
          </p:cNvSpPr>
          <p:nvPr>
            <p:ph type="sldNum"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0C2407D-4F0A-426E-A37F-59662EBABEC1}" type="slidenum">
              <a:rPr kumimoji="0" lang="en-US" altLang="en-US" sz="800" b="0" i="0" u="none" strike="noStrike" kern="1200" cap="none" spc="0" normalizeH="0" baseline="0" noProof="0" smtClean="0">
                <a:ln>
                  <a:noFill/>
                </a:ln>
                <a:solidFill>
                  <a:srgbClr val="404040"/>
                </a:solidFill>
                <a:effectLst/>
                <a:uLnTx/>
                <a:uFillTx/>
                <a:latin typeface="Arial" pitchFamily="34" charset="0"/>
                <a:ea typeface="MS PGothic" pitchFamily="34" charset="-128"/>
                <a:cs typeface="Arial"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19</a:t>
            </a:fld>
            <a:endParaRPr kumimoji="0" lang="en-US" altLang="en-US" sz="800" b="0" i="0" u="none" strike="noStrike" kern="1200" cap="none" spc="0" normalizeH="0" baseline="0" noProof="0">
              <a:ln>
                <a:noFill/>
              </a:ln>
              <a:solidFill>
                <a:srgbClr val="404040"/>
              </a:solidFill>
              <a:effectLst/>
              <a:uLnTx/>
              <a:uFillTx/>
              <a:latin typeface="Arial" pitchFamily="34" charset="0"/>
              <a:ea typeface="MS PGothic" pitchFamily="34" charset="-128"/>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417" y="1947245"/>
            <a:ext cx="2006045" cy="1509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925" y="1576081"/>
            <a:ext cx="4410075" cy="225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Users\RBISKE\AppData\Local\Temp\MRCC151025_D14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7462" y="1260885"/>
            <a:ext cx="4906538" cy="327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258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9B4F2B-C294-4164-9A6B-1B0F66B1B1AF}"/>
              </a:ext>
            </a:extLst>
          </p:cNvPr>
          <p:cNvSpPr>
            <a:spLocks noGrp="1"/>
          </p:cNvSpPr>
          <p:nvPr>
            <p:ph idx="1"/>
          </p:nvPr>
        </p:nvSpPr>
        <p:spPr/>
        <p:txBody>
          <a:bodyPr/>
          <a:lstStyle/>
          <a:p>
            <a:pPr marL="0" indent="0">
              <a:buNone/>
            </a:pPr>
            <a:r>
              <a:rPr lang="en-US" sz="3600" dirty="0"/>
              <a:t>The mission of The Nature Conservancy is to conserve the lands and waters on which all life depends. </a:t>
            </a:r>
          </a:p>
        </p:txBody>
      </p:sp>
      <p:sp>
        <p:nvSpPr>
          <p:cNvPr id="4" name="Slide Number Placeholder 3">
            <a:extLst>
              <a:ext uri="{FF2B5EF4-FFF2-40B4-BE49-F238E27FC236}">
                <a16:creationId xmlns:a16="http://schemas.microsoft.com/office/drawing/2014/main" id="{DD3ACD85-1DC0-44EA-96F2-96D191FAC2EE}"/>
              </a:ext>
            </a:extLst>
          </p:cNvPr>
          <p:cNvSpPr>
            <a:spLocks noGrp="1"/>
          </p:cNvSpPr>
          <p:nvPr>
            <p:ph type="sldNum" sz="quarter" idx="10"/>
          </p:nvPr>
        </p:nvSpPr>
        <p:spPr/>
        <p:txBody>
          <a:bodyPr/>
          <a:lstStyle/>
          <a:p>
            <a:pPr>
              <a:defRPr/>
            </a:pPr>
            <a:fld id="{D38F5D8D-F44D-4E09-9A8E-8B5BF5B6235F}" type="slidenum">
              <a:rPr lang="en-US" altLang="en-US" smtClean="0"/>
              <a:pPr>
                <a:defRPr/>
              </a:pPr>
              <a:t>2</a:t>
            </a:fld>
            <a:endParaRPr lang="en-US" altLang="en-US"/>
          </a:p>
        </p:txBody>
      </p:sp>
    </p:spTree>
    <p:extLst>
      <p:ext uri="{BB962C8B-B14F-4D97-AF65-F5344CB8AC3E}">
        <p14:creationId xmlns:p14="http://schemas.microsoft.com/office/powerpoint/2010/main" val="288506259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map&#10;&#10;Description generated with very high confidence">
            <a:extLst>
              <a:ext uri="{FF2B5EF4-FFF2-40B4-BE49-F238E27FC236}">
                <a16:creationId xmlns:a16="http://schemas.microsoft.com/office/drawing/2014/main" id="{8FC18BAB-D80B-4850-B82C-B3020D8B16DA}"/>
              </a:ext>
            </a:extLst>
          </p:cNvPr>
          <p:cNvPicPr>
            <a:picLocks noGrp="1" noChangeAspect="1"/>
          </p:cNvPicPr>
          <p:nvPr>
            <p:ph idx="1"/>
          </p:nvPr>
        </p:nvPicPr>
        <p:blipFill>
          <a:blip r:embed="rId3"/>
          <a:stretch>
            <a:fillRect/>
          </a:stretch>
        </p:blipFill>
        <p:spPr>
          <a:xfrm>
            <a:off x="5756456" y="62184"/>
            <a:ext cx="3274768" cy="5061006"/>
          </a:xfrm>
        </p:spPr>
      </p:pic>
      <p:sp>
        <p:nvSpPr>
          <p:cNvPr id="4" name="Title 3">
            <a:extLst>
              <a:ext uri="{FF2B5EF4-FFF2-40B4-BE49-F238E27FC236}">
                <a16:creationId xmlns:a16="http://schemas.microsoft.com/office/drawing/2014/main" id="{A9569B35-AB6E-4EE9-9920-C3705586D566}"/>
              </a:ext>
            </a:extLst>
          </p:cNvPr>
          <p:cNvSpPr>
            <a:spLocks noGrp="1"/>
          </p:cNvSpPr>
          <p:nvPr>
            <p:ph type="title"/>
          </p:nvPr>
        </p:nvSpPr>
        <p:spPr>
          <a:xfrm>
            <a:off x="457200" y="342900"/>
            <a:ext cx="4725979" cy="514350"/>
          </a:xfrm>
        </p:spPr>
        <p:txBody>
          <a:bodyPr/>
          <a:lstStyle/>
          <a:p>
            <a:r>
              <a:rPr lang="en-US" dirty="0"/>
              <a:t>Programs That Support Watershed Health</a:t>
            </a:r>
          </a:p>
        </p:txBody>
      </p:sp>
      <p:sp>
        <p:nvSpPr>
          <p:cNvPr id="5" name="Slide Number Placeholder 4">
            <a:extLst>
              <a:ext uri="{FF2B5EF4-FFF2-40B4-BE49-F238E27FC236}">
                <a16:creationId xmlns:a16="http://schemas.microsoft.com/office/drawing/2014/main" id="{93C46C7B-5B59-4018-A3FD-177C2C00A782}"/>
              </a:ext>
            </a:extLst>
          </p:cNvPr>
          <p:cNvSpPr>
            <a:spLocks noGrp="1"/>
          </p:cNvSpPr>
          <p:nvPr>
            <p:ph type="sldNum" sz="quarter" idx="11"/>
          </p:nvPr>
        </p:nvSpPr>
        <p:spPr/>
        <p:txBody>
          <a:bodyPr/>
          <a:lstStyle/>
          <a:p>
            <a:pPr>
              <a:defRPr/>
            </a:pPr>
            <a:fld id="{D0C2407D-4F0A-426E-A37F-59662EBABEC1}" type="slidenum">
              <a:rPr lang="en-US" altLang="en-US" smtClean="0"/>
              <a:pPr>
                <a:defRPr/>
              </a:pPr>
              <a:t>20</a:t>
            </a:fld>
            <a:endParaRPr lang="en-US" altLang="en-US"/>
          </a:p>
        </p:txBody>
      </p:sp>
      <p:sp>
        <p:nvSpPr>
          <p:cNvPr id="8" name="Rectangle 7">
            <a:extLst>
              <a:ext uri="{FF2B5EF4-FFF2-40B4-BE49-F238E27FC236}">
                <a16:creationId xmlns:a16="http://schemas.microsoft.com/office/drawing/2014/main" id="{0436D935-3DD6-47FA-B497-35F8CFCF0903}"/>
              </a:ext>
            </a:extLst>
          </p:cNvPr>
          <p:cNvSpPr/>
          <p:nvPr/>
        </p:nvSpPr>
        <p:spPr bwMode="auto">
          <a:xfrm>
            <a:off x="5903056" y="188920"/>
            <a:ext cx="969231" cy="3825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999999"/>
              </a:solidFill>
              <a:effectLst/>
              <a:latin typeface="Arial" charset="0"/>
              <a:ea typeface="ＭＳ Ｐゴシック" pitchFamily="-96" charset="-128"/>
            </a:endParaRPr>
          </a:p>
        </p:txBody>
      </p:sp>
      <p:sp>
        <p:nvSpPr>
          <p:cNvPr id="9" name="Rectangle 8">
            <a:extLst>
              <a:ext uri="{FF2B5EF4-FFF2-40B4-BE49-F238E27FC236}">
                <a16:creationId xmlns:a16="http://schemas.microsoft.com/office/drawing/2014/main" id="{58B76977-8DB8-4F59-986E-F6CD309667AA}"/>
              </a:ext>
            </a:extLst>
          </p:cNvPr>
          <p:cNvSpPr/>
          <p:nvPr/>
        </p:nvSpPr>
        <p:spPr bwMode="auto">
          <a:xfrm>
            <a:off x="6055605" y="4930883"/>
            <a:ext cx="536154" cy="8079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999999"/>
              </a:solidFill>
              <a:effectLst/>
              <a:latin typeface="Arial" charset="0"/>
              <a:ea typeface="ＭＳ Ｐゴシック" pitchFamily="-96" charset="-128"/>
            </a:endParaRPr>
          </a:p>
        </p:txBody>
      </p:sp>
      <p:sp>
        <p:nvSpPr>
          <p:cNvPr id="10" name="TextBox 9">
            <a:extLst>
              <a:ext uri="{FF2B5EF4-FFF2-40B4-BE49-F238E27FC236}">
                <a16:creationId xmlns:a16="http://schemas.microsoft.com/office/drawing/2014/main" id="{73DDEE0C-E861-4580-B55B-5DAB5B8255EC}"/>
              </a:ext>
            </a:extLst>
          </p:cNvPr>
          <p:cNvSpPr txBox="1"/>
          <p:nvPr/>
        </p:nvSpPr>
        <p:spPr>
          <a:xfrm>
            <a:off x="457200" y="1568891"/>
            <a:ext cx="4488025" cy="1815882"/>
          </a:xfrm>
          <a:prstGeom prst="rect">
            <a:avLst/>
          </a:prstGeom>
          <a:noFill/>
        </p:spPr>
        <p:txBody>
          <a:bodyPr wrap="square" rtlCol="0">
            <a:spAutoFit/>
          </a:bodyPr>
          <a:lstStyle/>
          <a:p>
            <a:pPr marL="342900"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Forests for the Future</a:t>
            </a:r>
          </a:p>
          <a:p>
            <a:pPr marL="342900"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Working Grasslands</a:t>
            </a:r>
          </a:p>
          <a:p>
            <a:pPr marL="342900"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Reforestation for Resilience</a:t>
            </a:r>
          </a:p>
          <a:p>
            <a:pPr marL="342900"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Dam Modification</a:t>
            </a:r>
          </a:p>
          <a:p>
            <a:pPr marL="342900"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Water Storage</a:t>
            </a:r>
          </a:p>
          <a:p>
            <a:pPr marL="342900" indent="-342900">
              <a:buFont typeface="+mj-lt"/>
              <a:buAutoNum type="arabicPeriod"/>
            </a:pPr>
            <a:r>
              <a:rPr lang="en-US" sz="1600" dirty="0">
                <a:solidFill>
                  <a:schemeClr val="bg1"/>
                </a:solidFill>
                <a:latin typeface="Arial" panose="020B0604020202020204" pitchFamily="34" charset="0"/>
                <a:cs typeface="Arial" panose="020B0604020202020204" pitchFamily="34" charset="0"/>
              </a:rPr>
              <a:t>Floodplain Restoration</a:t>
            </a:r>
            <a:br>
              <a:rPr lang="en-US" sz="1600" dirty="0">
                <a:solidFill>
                  <a:schemeClr val="bg1"/>
                </a:solidFill>
                <a:latin typeface="Arial" panose="020B0604020202020204" pitchFamily="34" charset="0"/>
                <a:cs typeface="Arial" panose="020B0604020202020204" pitchFamily="34" charset="0"/>
              </a:rPr>
            </a:b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01411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4" name="Slide Number Placeholder 3"/>
          <p:cNvSpPr>
            <a:spLocks noGrp="1"/>
          </p:cNvSpPr>
          <p:nvPr>
            <p:ph type="sldNum" sz="quarter" idx="11"/>
          </p:nvPr>
        </p:nvSpPr>
        <p:spPr/>
        <p:txBody>
          <a:bodyPr/>
          <a:lstStyle/>
          <a:p>
            <a:pPr>
              <a:defRPr/>
            </a:pPr>
            <a:fld id="{1FE72A57-9A42-455B-9B94-9CA1C8AB1275}" type="slidenum">
              <a:rPr lang="en-US" altLang="en-US" smtClean="0"/>
              <a:pPr>
                <a:defRPr/>
              </a:pPr>
              <a:t>21</a:t>
            </a:fld>
            <a:endParaRPr lang="en-US" altLang="en-US" dirty="0"/>
          </a:p>
        </p:txBody>
      </p:sp>
      <p:sp>
        <p:nvSpPr>
          <p:cNvPr id="5" name="Rectangle 4"/>
          <p:cNvSpPr/>
          <p:nvPr/>
        </p:nvSpPr>
        <p:spPr>
          <a:xfrm>
            <a:off x="307975" y="2381237"/>
            <a:ext cx="2806700" cy="1224951"/>
          </a:xfrm>
          <a:prstGeom prst="rect">
            <a:avLst/>
          </a:prstGeom>
        </p:spPr>
        <p:txBody>
          <a:bodyPr wrap="square">
            <a:spAutoFit/>
          </a:bodyPr>
          <a:lstStyle/>
          <a:p>
            <a:pPr marL="233363" lvl="0" indent="-233363" defTabSz="914400">
              <a:spcBef>
                <a:spcPct val="20000"/>
              </a:spcBef>
            </a:pPr>
            <a:r>
              <a:rPr lang="en-US" altLang="en-US" sz="1600" dirty="0">
                <a:solidFill>
                  <a:srgbClr val="595959"/>
                </a:solidFill>
                <a:latin typeface="Arial" pitchFamily="34" charset="0"/>
                <a:cs typeface="Arial" pitchFamily="34" charset="0"/>
              </a:rPr>
              <a:t>Rich </a:t>
            </a:r>
            <a:r>
              <a:rPr lang="en-US" altLang="en-US" sz="1600" dirty="0" err="1">
                <a:solidFill>
                  <a:srgbClr val="595959"/>
                </a:solidFill>
                <a:latin typeface="Arial" pitchFamily="34" charset="0"/>
                <a:cs typeface="Arial" pitchFamily="34" charset="0"/>
              </a:rPr>
              <a:t>Biske</a:t>
            </a:r>
            <a:endParaRPr lang="en-US" altLang="en-US" sz="1600" dirty="0">
              <a:solidFill>
                <a:srgbClr val="595959"/>
              </a:solidFill>
              <a:latin typeface="Arial" pitchFamily="34" charset="0"/>
              <a:cs typeface="Arial" pitchFamily="34" charset="0"/>
            </a:endParaRPr>
          </a:p>
          <a:p>
            <a:pPr marL="233363" lvl="0" indent="-233363" defTabSz="914400">
              <a:spcBef>
                <a:spcPct val="20000"/>
              </a:spcBef>
            </a:pPr>
            <a:r>
              <a:rPr lang="en-US" altLang="en-US" sz="1600" dirty="0">
                <a:solidFill>
                  <a:srgbClr val="595959"/>
                </a:solidFill>
                <a:latin typeface="Arial" pitchFamily="34" charset="0"/>
                <a:cs typeface="Arial" pitchFamily="34" charset="0"/>
              </a:rPr>
              <a:t>Freshwater Program Director</a:t>
            </a:r>
          </a:p>
          <a:p>
            <a:pPr marL="233363" lvl="0" indent="-233363" defTabSz="914400">
              <a:spcBef>
                <a:spcPct val="20000"/>
              </a:spcBef>
            </a:pPr>
            <a:r>
              <a:rPr lang="en-US" altLang="en-US" sz="1600" dirty="0">
                <a:solidFill>
                  <a:srgbClr val="595959"/>
                </a:solidFill>
                <a:latin typeface="Arial" pitchFamily="34" charset="0"/>
                <a:cs typeface="Arial" pitchFamily="34" charset="0"/>
                <a:hlinkClick r:id="rId3"/>
              </a:rPr>
              <a:t>rbiske@tnc.org</a:t>
            </a:r>
            <a:r>
              <a:rPr lang="en-US" altLang="en-US" sz="1600" dirty="0">
                <a:solidFill>
                  <a:srgbClr val="595959"/>
                </a:solidFill>
                <a:latin typeface="Arial" pitchFamily="34" charset="0"/>
                <a:cs typeface="Arial" pitchFamily="34" charset="0"/>
              </a:rPr>
              <a:t>	</a:t>
            </a:r>
          </a:p>
          <a:p>
            <a:pPr marL="233363" lvl="0" indent="-233363" defTabSz="914400">
              <a:spcBef>
                <a:spcPct val="20000"/>
              </a:spcBef>
            </a:pPr>
            <a:r>
              <a:rPr lang="en-US" altLang="en-US" sz="1600" dirty="0">
                <a:solidFill>
                  <a:srgbClr val="595959"/>
                </a:solidFill>
                <a:latin typeface="Arial" pitchFamily="34" charset="0"/>
                <a:cs typeface="Arial" pitchFamily="34" charset="0"/>
              </a:rPr>
              <a:t>(612) 331-0766</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79800" y="174393"/>
            <a:ext cx="5473182" cy="4105506"/>
          </a:xfrm>
          <a:prstGeom prst="rect">
            <a:avLst/>
          </a:prstGeom>
        </p:spPr>
      </p:pic>
    </p:spTree>
    <p:extLst>
      <p:ext uri="{BB962C8B-B14F-4D97-AF65-F5344CB8AC3E}">
        <p14:creationId xmlns:p14="http://schemas.microsoft.com/office/powerpoint/2010/main" val="308768715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1832-1370-4B3F-84EB-F1436192EF9F}"/>
              </a:ext>
            </a:extLst>
          </p:cNvPr>
          <p:cNvSpPr>
            <a:spLocks noGrp="1"/>
          </p:cNvSpPr>
          <p:nvPr>
            <p:ph type="title"/>
          </p:nvPr>
        </p:nvSpPr>
        <p:spPr/>
        <p:txBody>
          <a:bodyPr>
            <a:noAutofit/>
          </a:bodyPr>
          <a:lstStyle/>
          <a:p>
            <a:r>
              <a:rPr lang="en-US" sz="2800" dirty="0"/>
              <a:t>Our Priorities</a:t>
            </a:r>
          </a:p>
        </p:txBody>
      </p:sp>
      <p:sp>
        <p:nvSpPr>
          <p:cNvPr id="3" name="Content Placeholder 2">
            <a:extLst>
              <a:ext uri="{FF2B5EF4-FFF2-40B4-BE49-F238E27FC236}">
                <a16:creationId xmlns:a16="http://schemas.microsoft.com/office/drawing/2014/main" id="{AFCB0D5A-BF1D-4CBE-8956-4CDAE035DB96}"/>
              </a:ext>
            </a:extLst>
          </p:cNvPr>
          <p:cNvSpPr>
            <a:spLocks noGrp="1"/>
          </p:cNvSpPr>
          <p:nvPr>
            <p:ph sz="quarter" idx="11"/>
          </p:nvPr>
        </p:nvSpPr>
        <p:spPr/>
        <p:txBody>
          <a:bodyPr/>
          <a:lstStyle/>
          <a:p>
            <a:r>
              <a:rPr lang="en-US" sz="2400" b="1" dirty="0">
                <a:solidFill>
                  <a:schemeClr val="bg2"/>
                </a:solidFill>
              </a:rPr>
              <a:t>Protect Land and Water</a:t>
            </a:r>
          </a:p>
          <a:p>
            <a:r>
              <a:rPr lang="en-US" sz="2400" b="1" dirty="0">
                <a:solidFill>
                  <a:schemeClr val="bg2"/>
                </a:solidFill>
              </a:rPr>
              <a:t>Provide Food and Water Sustainably</a:t>
            </a:r>
          </a:p>
          <a:p>
            <a:r>
              <a:rPr lang="en-US" sz="2400" b="1" dirty="0">
                <a:solidFill>
                  <a:schemeClr val="bg2"/>
                </a:solidFill>
              </a:rPr>
              <a:t>Tackle Climate Change</a:t>
            </a:r>
          </a:p>
        </p:txBody>
      </p:sp>
      <p:sp>
        <p:nvSpPr>
          <p:cNvPr id="4" name="Slide Number Placeholder 3">
            <a:extLst>
              <a:ext uri="{FF2B5EF4-FFF2-40B4-BE49-F238E27FC236}">
                <a16:creationId xmlns:a16="http://schemas.microsoft.com/office/drawing/2014/main" id="{C1529038-D780-4C21-8B8A-7C8491FC9E01}"/>
              </a:ext>
            </a:extLst>
          </p:cNvPr>
          <p:cNvSpPr>
            <a:spLocks noGrp="1"/>
          </p:cNvSpPr>
          <p:nvPr>
            <p:ph type="sldNum" sz="quarter" idx="4"/>
          </p:nvPr>
        </p:nvSpPr>
        <p:spPr/>
        <p:txBody>
          <a:bodyPr/>
          <a:lstStyle/>
          <a:p>
            <a:pPr>
              <a:defRPr/>
            </a:pPr>
            <a:r>
              <a:rPr lang="en-US"/>
              <a:t>/</a:t>
            </a:r>
            <a:fld id="{39AC6DD2-7F43-1B4A-82D6-A60DA721F0B3}" type="slidenum">
              <a:rPr lang="en-US" smtClean="0"/>
              <a:pPr>
                <a:defRPr/>
              </a:pPr>
              <a:t>3</a:t>
            </a:fld>
            <a:endParaRPr lang="en-US" dirty="0"/>
          </a:p>
        </p:txBody>
      </p:sp>
    </p:spTree>
    <p:extLst>
      <p:ext uri="{BB962C8B-B14F-4D97-AF65-F5344CB8AC3E}">
        <p14:creationId xmlns:p14="http://schemas.microsoft.com/office/powerpoint/2010/main" val="30820345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D461B-448D-4A20-83E2-80C974778AD6}"/>
              </a:ext>
            </a:extLst>
          </p:cNvPr>
          <p:cNvSpPr>
            <a:spLocks noGrp="1"/>
          </p:cNvSpPr>
          <p:nvPr>
            <p:ph type="title"/>
          </p:nvPr>
        </p:nvSpPr>
        <p:spPr/>
        <p:txBody>
          <a:bodyPr/>
          <a:lstStyle/>
          <a:p>
            <a:r>
              <a:rPr lang="en-US" dirty="0"/>
              <a:t>Conservancy Water Funds</a:t>
            </a:r>
          </a:p>
        </p:txBody>
      </p:sp>
      <p:pic>
        <p:nvPicPr>
          <p:cNvPr id="5" name="Content Placeholder 4" descr="Map of work with dots to indicate locations where conservancy funds are used.&#10;" title="Conservacy Water funds">
            <a:extLst>
              <a:ext uri="{FF2B5EF4-FFF2-40B4-BE49-F238E27FC236}">
                <a16:creationId xmlns:a16="http://schemas.microsoft.com/office/drawing/2014/main" id="{D1E99426-9AD4-4DAE-BDF2-A545EF10E73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09644" y="1028699"/>
            <a:ext cx="5969084" cy="3463925"/>
          </a:xfrm>
          <a:prstGeom prst="rect">
            <a:avLst/>
          </a:prstGeom>
        </p:spPr>
      </p:pic>
      <p:sp>
        <p:nvSpPr>
          <p:cNvPr id="4" name="Slide Number Placeholder 3">
            <a:extLst>
              <a:ext uri="{FF2B5EF4-FFF2-40B4-BE49-F238E27FC236}">
                <a16:creationId xmlns:a16="http://schemas.microsoft.com/office/drawing/2014/main" id="{88F06C3D-9DB9-4E6B-BCC7-B154D542D4B4}"/>
              </a:ext>
            </a:extLst>
          </p:cNvPr>
          <p:cNvSpPr>
            <a:spLocks noGrp="1"/>
          </p:cNvSpPr>
          <p:nvPr>
            <p:ph type="sldNum" sz="quarter" idx="10"/>
          </p:nvPr>
        </p:nvSpPr>
        <p:spPr/>
        <p:txBody>
          <a:bodyPr/>
          <a:lstStyle/>
          <a:p>
            <a:pPr>
              <a:defRPr/>
            </a:pPr>
            <a:fld id="{D38F5D8D-F44D-4E09-9A8E-8B5BF5B6235F}" type="slidenum">
              <a:rPr lang="en-US" altLang="en-US" smtClean="0"/>
              <a:pPr>
                <a:defRPr/>
              </a:pPr>
              <a:t>4</a:t>
            </a:fld>
            <a:endParaRPr lang="en-US" altLang="en-US"/>
          </a:p>
        </p:txBody>
      </p:sp>
    </p:spTree>
    <p:extLst>
      <p:ext uri="{BB962C8B-B14F-4D97-AF65-F5344CB8AC3E}">
        <p14:creationId xmlns:p14="http://schemas.microsoft.com/office/powerpoint/2010/main" val="129989886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FD26603-EB45-4BD6-9DB8-E31D13F6F60A}" type="slidenum">
              <a:rPr lang="en-US" altLang="en-US" smtClean="0"/>
              <a:pPr>
                <a:defRPr/>
              </a:pPr>
              <a:t>5</a:t>
            </a:fld>
            <a:endParaRPr lang="en-US" altLang="en-US"/>
          </a:p>
        </p:txBody>
      </p:sp>
      <p:sp>
        <p:nvSpPr>
          <p:cNvPr id="5" name="Rectangle 4"/>
          <p:cNvSpPr/>
          <p:nvPr/>
        </p:nvSpPr>
        <p:spPr>
          <a:xfrm>
            <a:off x="3606800" y="614499"/>
            <a:ext cx="5359400" cy="1569660"/>
          </a:xfrm>
          <a:prstGeom prst="rect">
            <a:avLst/>
          </a:prstGeom>
        </p:spPr>
        <p:txBody>
          <a:bodyPr wrap="square">
            <a:spAutoFit/>
          </a:bodyPr>
          <a:lstStyle/>
          <a:p>
            <a:pPr fontAlgn="auto">
              <a:spcBef>
                <a:spcPts val="0"/>
              </a:spcBef>
              <a:spcAft>
                <a:spcPts val="0"/>
              </a:spcAft>
            </a:pPr>
            <a:r>
              <a:rPr lang="en-US" sz="2400" b="1" dirty="0">
                <a:solidFill>
                  <a:prstClr val="black"/>
                </a:solidFill>
                <a:latin typeface="Ideal Sans Book"/>
              </a:rPr>
              <a:t>$10 million privately funded investment </a:t>
            </a:r>
            <a:r>
              <a:rPr lang="en-US" sz="2400" dirty="0">
                <a:solidFill>
                  <a:prstClr val="black"/>
                </a:solidFill>
                <a:latin typeface="Ideal Sans Book"/>
              </a:rPr>
              <a:t>to accomplish high-impact conservation in water supply source areas of the Mississippi River</a:t>
            </a:r>
          </a:p>
        </p:txBody>
      </p:sp>
      <p:pic>
        <p:nvPicPr>
          <p:cNvPr id="6" name="Picture 5" descr="Image of the state of Minnesita with a river running through it.&#10;" title="Minnesota Headwater F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9931" y="614499"/>
            <a:ext cx="2777656" cy="1311004"/>
          </a:xfrm>
          <a:prstGeom prst="rect">
            <a:avLst/>
          </a:prstGeom>
        </p:spPr>
      </p:pic>
      <p:sp>
        <p:nvSpPr>
          <p:cNvPr id="7" name="TextBox 6"/>
          <p:cNvSpPr txBox="1"/>
          <p:nvPr/>
        </p:nvSpPr>
        <p:spPr>
          <a:xfrm>
            <a:off x="782112" y="2350911"/>
            <a:ext cx="1135247" cy="461665"/>
          </a:xfrm>
          <a:prstGeom prst="rect">
            <a:avLst/>
          </a:prstGeom>
          <a:noFill/>
        </p:spPr>
        <p:txBody>
          <a:bodyPr wrap="none" rtlCol="0">
            <a:spAutoFit/>
          </a:bodyPr>
          <a:lstStyle/>
          <a:p>
            <a:pPr fontAlgn="auto">
              <a:spcBef>
                <a:spcPts val="0"/>
              </a:spcBef>
              <a:spcAft>
                <a:spcPts val="0"/>
              </a:spcAft>
            </a:pPr>
            <a:r>
              <a:rPr lang="en-US" sz="2400" b="1" dirty="0">
                <a:solidFill>
                  <a:prstClr val="black"/>
                </a:solidFill>
                <a:latin typeface="Ideal Sans Book"/>
              </a:rPr>
              <a:t>Actions</a:t>
            </a:r>
          </a:p>
        </p:txBody>
      </p:sp>
      <p:sp>
        <p:nvSpPr>
          <p:cNvPr id="8" name="Rectangle 7"/>
          <p:cNvSpPr/>
          <p:nvPr/>
        </p:nvSpPr>
        <p:spPr>
          <a:xfrm>
            <a:off x="388412" y="2956741"/>
            <a:ext cx="8755588" cy="1938992"/>
          </a:xfrm>
          <a:prstGeom prst="rect">
            <a:avLst/>
          </a:prstGeom>
        </p:spPr>
        <p:txBody>
          <a:bodyPr wrap="square">
            <a:spAutoFit/>
          </a:bodyPr>
          <a:lstStyle/>
          <a:p>
            <a:pPr lvl="1" fontAlgn="auto">
              <a:spcBef>
                <a:spcPts val="0"/>
              </a:spcBef>
              <a:spcAft>
                <a:spcPts val="0"/>
              </a:spcAft>
              <a:buFont typeface="Arial" panose="020B0604020202020204" pitchFamily="34" charset="0"/>
              <a:buChar char="•"/>
            </a:pPr>
            <a:r>
              <a:rPr lang="en-US" sz="2400" dirty="0">
                <a:solidFill>
                  <a:prstClr val="black"/>
                </a:solidFill>
                <a:latin typeface="Ideal Sans Book"/>
              </a:rPr>
              <a:t>Implement </a:t>
            </a:r>
            <a:r>
              <a:rPr lang="en-US" sz="2400" b="1" dirty="0">
                <a:solidFill>
                  <a:prstClr val="black"/>
                </a:solidFill>
                <a:latin typeface="Ideal Sans Book"/>
              </a:rPr>
              <a:t>targeted conservation in watersheds</a:t>
            </a:r>
          </a:p>
          <a:p>
            <a:pPr lvl="1" fontAlgn="auto">
              <a:spcBef>
                <a:spcPts val="0"/>
              </a:spcBef>
              <a:spcAft>
                <a:spcPts val="0"/>
              </a:spcAft>
              <a:buFont typeface="Arial" panose="020B0604020202020204" pitchFamily="34" charset="0"/>
              <a:buChar char="•"/>
            </a:pPr>
            <a:r>
              <a:rPr lang="en-US" sz="2400" dirty="0">
                <a:solidFill>
                  <a:prstClr val="black"/>
                </a:solidFill>
                <a:latin typeface="Ideal Sans Book"/>
              </a:rPr>
              <a:t>Raise awareness of water quality issues affecting </a:t>
            </a:r>
            <a:r>
              <a:rPr lang="en-US" sz="2400" b="1" dirty="0">
                <a:solidFill>
                  <a:prstClr val="black"/>
                </a:solidFill>
                <a:latin typeface="Ideal Sans Book"/>
              </a:rPr>
              <a:t>cities</a:t>
            </a:r>
          </a:p>
          <a:p>
            <a:pPr lvl="1" fontAlgn="auto">
              <a:spcBef>
                <a:spcPts val="0"/>
              </a:spcBef>
              <a:spcAft>
                <a:spcPts val="0"/>
              </a:spcAft>
              <a:buFont typeface="Arial" panose="020B0604020202020204" pitchFamily="34" charset="0"/>
              <a:buChar char="•"/>
            </a:pPr>
            <a:r>
              <a:rPr lang="en-US" sz="2400" b="1" dirty="0">
                <a:solidFill>
                  <a:prstClr val="black"/>
                </a:solidFill>
                <a:latin typeface="Ideal Sans Book"/>
              </a:rPr>
              <a:t>Leverage public resources </a:t>
            </a:r>
            <a:r>
              <a:rPr lang="en-US" sz="2400" dirty="0">
                <a:solidFill>
                  <a:prstClr val="black"/>
                </a:solidFill>
                <a:latin typeface="Ideal Sans Book"/>
              </a:rPr>
              <a:t>for conservation</a:t>
            </a:r>
          </a:p>
          <a:p>
            <a:pPr lvl="1" fontAlgn="auto">
              <a:spcBef>
                <a:spcPts val="0"/>
              </a:spcBef>
              <a:spcAft>
                <a:spcPts val="0"/>
              </a:spcAft>
              <a:buFont typeface="Arial" panose="020B0604020202020204" pitchFamily="34" charset="0"/>
              <a:buChar char="•"/>
            </a:pPr>
            <a:r>
              <a:rPr lang="en-US" sz="2400" dirty="0">
                <a:solidFill>
                  <a:prstClr val="black"/>
                </a:solidFill>
                <a:latin typeface="Ideal Sans Book"/>
              </a:rPr>
              <a:t>Enable </a:t>
            </a:r>
            <a:r>
              <a:rPr lang="en-US" sz="2400" b="1" dirty="0">
                <a:solidFill>
                  <a:prstClr val="black"/>
                </a:solidFill>
                <a:latin typeface="Ideal Sans Book"/>
              </a:rPr>
              <a:t>private sector </a:t>
            </a:r>
            <a:r>
              <a:rPr lang="en-US" sz="2400" dirty="0">
                <a:solidFill>
                  <a:prstClr val="black"/>
                </a:solidFill>
                <a:latin typeface="Ideal Sans Book"/>
              </a:rPr>
              <a:t>to be part of the solution</a:t>
            </a:r>
          </a:p>
          <a:p>
            <a:pPr lvl="1" fontAlgn="auto">
              <a:spcBef>
                <a:spcPts val="0"/>
              </a:spcBef>
              <a:spcAft>
                <a:spcPts val="0"/>
              </a:spcAft>
              <a:buFont typeface="Arial" panose="020B0604020202020204" pitchFamily="34" charset="0"/>
              <a:buChar char="•"/>
            </a:pPr>
            <a:r>
              <a:rPr lang="en-US" sz="2400" dirty="0">
                <a:solidFill>
                  <a:prstClr val="black"/>
                </a:solidFill>
                <a:latin typeface="Ideal Sans Book"/>
              </a:rPr>
              <a:t>Spur </a:t>
            </a:r>
            <a:r>
              <a:rPr lang="en-US" sz="2400" b="1" dirty="0">
                <a:solidFill>
                  <a:prstClr val="black"/>
                </a:solidFill>
                <a:latin typeface="Ideal Sans Book"/>
              </a:rPr>
              <a:t>long-term investment </a:t>
            </a:r>
            <a:r>
              <a:rPr lang="en-US" sz="2400" dirty="0">
                <a:solidFill>
                  <a:prstClr val="black"/>
                </a:solidFill>
                <a:latin typeface="Ideal Sans Book"/>
              </a:rPr>
              <a:t>by water users</a:t>
            </a:r>
          </a:p>
        </p:txBody>
      </p:sp>
    </p:spTree>
    <p:extLst>
      <p:ext uri="{BB962C8B-B14F-4D97-AF65-F5344CB8AC3E}">
        <p14:creationId xmlns:p14="http://schemas.microsoft.com/office/powerpoint/2010/main" val="2295828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38F5D8D-F44D-4E09-9A8E-8B5BF5B6235F}" type="slidenum">
              <a:rPr lang="en-US" altLang="en-US" smtClean="0"/>
              <a:pPr>
                <a:defRPr/>
              </a:pPr>
              <a:t>6</a:t>
            </a:fld>
            <a:endParaRPr lang="en-US" altLang="en-US"/>
          </a:p>
        </p:txBody>
      </p:sp>
      <p:pic>
        <p:nvPicPr>
          <p:cNvPr id="5" name="Content Placeholder 10" descr="Map of Minnesota  with color indicators for restoration efforts.&#10;" title="Priority Source Water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 y="825187"/>
            <a:ext cx="3449136" cy="43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96C3AF0-76AB-43C9-A838-7F4A0E48D0AB}"/>
              </a:ext>
            </a:extLst>
          </p:cNvPr>
          <p:cNvSpPr/>
          <p:nvPr/>
        </p:nvSpPr>
        <p:spPr>
          <a:xfrm>
            <a:off x="1743404" y="210919"/>
            <a:ext cx="5488986" cy="646331"/>
          </a:xfrm>
          <a:prstGeom prst="rect">
            <a:avLst/>
          </a:prstGeom>
          <a:noFill/>
          <a:ln w="12700" cap="flat" cmpd="sng" algn="ctr">
            <a:noFill/>
            <a:prstDash val="solid"/>
            <a:miter lim="800000"/>
          </a:ln>
          <a:effectLst/>
        </p:spPr>
        <p:txBody>
          <a:bodyPr wrap="square">
            <a:spAutoFit/>
          </a:bodyPr>
          <a:lstStyle/>
          <a:p>
            <a:pPr marL="0" marR="0" lvl="0" indent="0" algn="ctr" defTabSz="913904"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prstClr val="black"/>
                </a:solidFill>
                <a:effectLst/>
                <a:uLnTx/>
                <a:uFillTx/>
                <a:latin typeface="Raleway" panose="020B0503030101060003" pitchFamily="34" charset="0"/>
                <a:ea typeface="+mn-ea"/>
                <a:cs typeface="+mn-cs"/>
              </a:rPr>
              <a:t>Our </a:t>
            </a:r>
            <a:r>
              <a:rPr kumimoji="0" lang="en-US" sz="1800" b="1" i="1" u="none" strike="noStrike" kern="0" cap="none" spc="0" normalizeH="0" baseline="0" noProof="0" dirty="0">
                <a:ln>
                  <a:noFill/>
                </a:ln>
                <a:solidFill>
                  <a:prstClr val="black"/>
                </a:solidFill>
                <a:effectLst/>
                <a:uLnTx/>
                <a:uFillTx/>
                <a:latin typeface="Raleway" panose="020B0503030101060003" pitchFamily="34" charset="0"/>
                <a:ea typeface="+mn-ea"/>
                <a:cs typeface="+mn-cs"/>
              </a:rPr>
              <a:t>goal </a:t>
            </a:r>
            <a:r>
              <a:rPr kumimoji="0" lang="en-US" sz="1800" b="0" i="1" u="none" strike="noStrike" kern="0" cap="none" spc="0" normalizeH="0" baseline="0" noProof="0" dirty="0">
                <a:ln>
                  <a:noFill/>
                </a:ln>
                <a:solidFill>
                  <a:prstClr val="black"/>
                </a:solidFill>
                <a:effectLst/>
                <a:uLnTx/>
                <a:uFillTx/>
                <a:latin typeface="Raleway" panose="020B0503030101060003" pitchFamily="34" charset="0"/>
                <a:ea typeface="+mn-ea"/>
                <a:cs typeface="+mn-cs"/>
              </a:rPr>
              <a:t>is to</a:t>
            </a:r>
            <a:r>
              <a:rPr kumimoji="0" lang="en-US" sz="1800" b="1" i="1" u="none" strike="noStrike" kern="0" cap="none" spc="0" normalizeH="0" baseline="0" noProof="0" dirty="0">
                <a:ln>
                  <a:noFill/>
                </a:ln>
                <a:solidFill>
                  <a:prstClr val="black"/>
                </a:solidFill>
                <a:effectLst/>
                <a:uLnTx/>
                <a:uFillTx/>
                <a:latin typeface="Raleway" panose="020B0503030101060003" pitchFamily="34" charset="0"/>
                <a:ea typeface="+mn-ea"/>
                <a:cs typeface="+mn-cs"/>
              </a:rPr>
              <a:t> </a:t>
            </a:r>
            <a:r>
              <a:rPr kumimoji="0" lang="en-US" sz="1800" b="1" i="1" u="none" strike="noStrike" kern="0" cap="none" spc="0" normalizeH="0" baseline="0" noProof="0" dirty="0">
                <a:ln>
                  <a:noFill/>
                </a:ln>
                <a:solidFill>
                  <a:srgbClr val="70AD47">
                    <a:lumMod val="60000"/>
                    <a:lumOff val="40000"/>
                  </a:srgbClr>
                </a:solidFill>
                <a:effectLst/>
                <a:uLnTx/>
                <a:uFillTx/>
                <a:latin typeface="Raleway" panose="020B0503030101060003" pitchFamily="34" charset="0"/>
                <a:ea typeface="+mn-ea"/>
                <a:cs typeface="+mn-cs"/>
              </a:rPr>
              <a:t>protect</a:t>
            </a:r>
            <a:r>
              <a:rPr kumimoji="0" lang="en-US" sz="1800" b="1" i="1" u="none" strike="noStrike" kern="0" cap="none" spc="0" normalizeH="0" baseline="0" noProof="0" dirty="0">
                <a:ln>
                  <a:noFill/>
                </a:ln>
                <a:solidFill>
                  <a:prstClr val="black"/>
                </a:solidFill>
                <a:effectLst/>
                <a:uLnTx/>
                <a:uFillTx/>
                <a:latin typeface="Raleway" panose="020B0503030101060003" pitchFamily="34" charset="0"/>
                <a:ea typeface="+mn-ea"/>
                <a:cs typeface="+mn-cs"/>
              </a:rPr>
              <a:t> </a:t>
            </a:r>
            <a:r>
              <a:rPr kumimoji="0" lang="en-US" sz="1800" b="0" i="1" u="none" strike="noStrike" kern="0" cap="none" spc="0" normalizeH="0" baseline="0" noProof="0" dirty="0">
                <a:ln>
                  <a:noFill/>
                </a:ln>
                <a:solidFill>
                  <a:prstClr val="black"/>
                </a:solidFill>
                <a:effectLst/>
                <a:uLnTx/>
                <a:uFillTx/>
                <a:latin typeface="Raleway" panose="020B0503030101060003" pitchFamily="34" charset="0"/>
                <a:ea typeface="+mn-ea"/>
                <a:cs typeface="+mn-cs"/>
              </a:rPr>
              <a:t>and </a:t>
            </a:r>
            <a:r>
              <a:rPr kumimoji="0" lang="en-US" sz="1800" b="1" i="1" u="none" strike="noStrike" kern="0" cap="none" spc="0" normalizeH="0" baseline="0" noProof="0" dirty="0">
                <a:ln>
                  <a:noFill/>
                </a:ln>
                <a:solidFill>
                  <a:srgbClr val="4472C4">
                    <a:lumMod val="60000"/>
                    <a:lumOff val="40000"/>
                  </a:srgbClr>
                </a:solidFill>
                <a:effectLst/>
                <a:uLnTx/>
                <a:uFillTx/>
                <a:latin typeface="Raleway" panose="020B0503030101060003" pitchFamily="34" charset="0"/>
                <a:ea typeface="+mn-ea"/>
                <a:cs typeface="+mn-cs"/>
              </a:rPr>
              <a:t>restore</a:t>
            </a:r>
            <a:r>
              <a:rPr kumimoji="0" lang="en-US" sz="1800" b="0" i="1" u="none" strike="noStrike" kern="0" cap="none" spc="0" normalizeH="0" baseline="0" noProof="0" dirty="0">
                <a:ln>
                  <a:noFill/>
                </a:ln>
                <a:solidFill>
                  <a:srgbClr val="4472C4">
                    <a:lumMod val="60000"/>
                    <a:lumOff val="40000"/>
                  </a:srgbClr>
                </a:solidFill>
                <a:effectLst/>
                <a:uLnTx/>
                <a:uFillTx/>
                <a:latin typeface="Raleway" panose="020B0503030101060003" pitchFamily="34" charset="0"/>
                <a:ea typeface="+mn-ea"/>
                <a:cs typeface="+mn-cs"/>
              </a:rPr>
              <a:t> </a:t>
            </a:r>
            <a:r>
              <a:rPr kumimoji="0" lang="en-US" sz="1800" b="0" i="1" u="none" strike="noStrike" kern="0" cap="none" spc="0" normalizeH="0" baseline="0" noProof="0" dirty="0">
                <a:ln>
                  <a:noFill/>
                </a:ln>
                <a:solidFill>
                  <a:prstClr val="black"/>
                </a:solidFill>
                <a:effectLst/>
                <a:uLnTx/>
                <a:uFillTx/>
                <a:latin typeface="Raleway" panose="020B0503030101060003" pitchFamily="34" charset="0"/>
                <a:ea typeface="+mn-ea"/>
                <a:cs typeface="+mn-cs"/>
              </a:rPr>
              <a:t>priority watersheds for the benefit of people &amp; nature.</a:t>
            </a:r>
            <a:endParaRPr kumimoji="0" lang="en-US" sz="1800" b="0" i="0" u="none" strike="noStrike" kern="0" cap="none" spc="0" normalizeH="0" baseline="0" noProof="0" dirty="0">
              <a:ln>
                <a:noFill/>
              </a:ln>
              <a:solidFill>
                <a:prstClr val="black"/>
              </a:solidFill>
              <a:effectLst/>
              <a:uLnTx/>
              <a:uFillTx/>
              <a:latin typeface="Raleway" panose="020B0503030101060003" pitchFamily="34" charset="0"/>
              <a:ea typeface="+mn-ea"/>
              <a:cs typeface="+mn-cs"/>
            </a:endParaRPr>
          </a:p>
        </p:txBody>
      </p:sp>
      <p:sp>
        <p:nvSpPr>
          <p:cNvPr id="8" name="Content Placeholder 2">
            <a:extLst>
              <a:ext uri="{FF2B5EF4-FFF2-40B4-BE49-F238E27FC236}">
                <a16:creationId xmlns:a16="http://schemas.microsoft.com/office/drawing/2014/main" id="{B010CABA-74C9-4A02-BE77-144A602952FD}"/>
              </a:ext>
            </a:extLst>
          </p:cNvPr>
          <p:cNvSpPr txBox="1">
            <a:spLocks/>
          </p:cNvSpPr>
          <p:nvPr/>
        </p:nvSpPr>
        <p:spPr>
          <a:xfrm>
            <a:off x="3449137" y="1154907"/>
            <a:ext cx="4932865" cy="3612356"/>
          </a:xfrm>
          <a:prstGeom prst="rect">
            <a:avLst/>
          </a:prstGeom>
        </p:spPr>
        <p:txBody>
          <a:bodyPr/>
          <a:lstStyle>
            <a:lvl1pPr marL="233363" indent="-233363" algn="l" rtl="0" eaLnBrk="1" fontAlgn="base" hangingPunct="1">
              <a:spcBef>
                <a:spcPct val="20000"/>
              </a:spcBef>
              <a:spcAft>
                <a:spcPct val="0"/>
              </a:spcAft>
              <a:defRPr lang="en-US" sz="2400" kern="1200" dirty="0">
                <a:solidFill>
                  <a:srgbClr val="595959"/>
                </a:solidFill>
                <a:latin typeface="Arial"/>
                <a:ea typeface="MS PGothic" pitchFamily="34" charset="-128"/>
                <a:cs typeface="Arial"/>
              </a:defRPr>
            </a:lvl1pPr>
            <a:lvl2pPr marL="460375" indent="-285750" algn="l" rtl="0" eaLnBrk="1" fontAlgn="base" hangingPunct="1">
              <a:spcBef>
                <a:spcPct val="20000"/>
              </a:spcBef>
              <a:spcAft>
                <a:spcPct val="0"/>
              </a:spcAft>
              <a:buFont typeface="Arial" pitchFamily="34" charset="0"/>
              <a:buChar char="•"/>
              <a:defRPr lang="en-US" kern="1200" dirty="0">
                <a:solidFill>
                  <a:srgbClr val="595959"/>
                </a:solidFill>
                <a:latin typeface="Arial"/>
                <a:ea typeface="MS PGothic" pitchFamily="34" charset="-128"/>
                <a:cs typeface="Arial"/>
              </a:defRPr>
            </a:lvl2pPr>
            <a:lvl3pPr marL="687388" indent="-228600" algn="l" rtl="0" eaLnBrk="1" fontAlgn="base" hangingPunct="1">
              <a:spcBef>
                <a:spcPct val="20000"/>
              </a:spcBef>
              <a:spcAft>
                <a:spcPct val="0"/>
              </a:spcAft>
              <a:buChar char="•"/>
              <a:defRPr lang="en-US" kern="1200" dirty="0">
                <a:solidFill>
                  <a:srgbClr val="595959"/>
                </a:solidFill>
                <a:latin typeface="Arial"/>
                <a:ea typeface="MS PGothic" pitchFamily="34" charset="-128"/>
                <a:cs typeface="Arial"/>
              </a:defRPr>
            </a:lvl3pPr>
            <a:lvl4pPr marL="922338" indent="-228600" algn="l" rtl="0" eaLnBrk="1" fontAlgn="base" hangingPunct="1">
              <a:spcBef>
                <a:spcPct val="20000"/>
              </a:spcBef>
              <a:spcAft>
                <a:spcPct val="0"/>
              </a:spcAft>
              <a:buFont typeface="Arial" pitchFamily="34" charset="0"/>
              <a:buChar char="•"/>
              <a:defRPr lang="en-US" kern="1200" dirty="0">
                <a:solidFill>
                  <a:srgbClr val="595959"/>
                </a:solidFill>
                <a:latin typeface="Arial"/>
                <a:ea typeface="MS PGothic" pitchFamily="34" charset="-128"/>
                <a:cs typeface="Arial"/>
              </a:defRPr>
            </a:lvl4pPr>
            <a:lvl5pPr marL="1136650" indent="-228600" algn="l" rtl="0" eaLnBrk="1" fontAlgn="base" hangingPunct="1">
              <a:spcBef>
                <a:spcPct val="20000"/>
              </a:spcBef>
              <a:spcAft>
                <a:spcPct val="0"/>
              </a:spcAft>
              <a:buFont typeface="Arial" pitchFamily="34" charset="0"/>
              <a:defRPr lang="en-US" kern="1200" dirty="0">
                <a:solidFill>
                  <a:srgbClr val="595959"/>
                </a:solidFill>
                <a:latin typeface="Arial"/>
                <a:ea typeface="MS PGothic" pitchFamily="34" charset="-128"/>
                <a:cs typeface="Arial"/>
              </a:defRPr>
            </a:lvl5pPr>
            <a:lvl6pPr marL="2228850" indent="-228600" algn="l" rtl="0" eaLnBrk="1" fontAlgn="base" hangingPunct="1">
              <a:spcBef>
                <a:spcPct val="20000"/>
              </a:spcBef>
              <a:spcAft>
                <a:spcPct val="0"/>
              </a:spcAft>
              <a:buChar char="»"/>
              <a:defRPr>
                <a:solidFill>
                  <a:schemeClr val="tx1"/>
                </a:solidFill>
                <a:latin typeface="+mn-lt"/>
                <a:ea typeface="+mn-ea"/>
              </a:defRPr>
            </a:lvl6pPr>
            <a:lvl7pPr marL="2686050" indent="-228600" algn="l" rtl="0" eaLnBrk="1" fontAlgn="base" hangingPunct="1">
              <a:spcBef>
                <a:spcPct val="20000"/>
              </a:spcBef>
              <a:spcAft>
                <a:spcPct val="0"/>
              </a:spcAft>
              <a:buChar char="»"/>
              <a:defRPr>
                <a:solidFill>
                  <a:schemeClr val="tx1"/>
                </a:solidFill>
                <a:latin typeface="+mn-lt"/>
                <a:ea typeface="+mn-ea"/>
              </a:defRPr>
            </a:lvl7pPr>
            <a:lvl8pPr marL="3143250" indent="-228600" algn="l" rtl="0" eaLnBrk="1" fontAlgn="base" hangingPunct="1">
              <a:spcBef>
                <a:spcPct val="20000"/>
              </a:spcBef>
              <a:spcAft>
                <a:spcPct val="0"/>
              </a:spcAft>
              <a:buChar char="»"/>
              <a:defRPr>
                <a:solidFill>
                  <a:schemeClr val="tx1"/>
                </a:solidFill>
                <a:latin typeface="+mn-lt"/>
                <a:ea typeface="+mn-ea"/>
              </a:defRPr>
            </a:lvl8pPr>
            <a:lvl9pPr marL="3600450" indent="-228600" algn="l" rtl="0" eaLnBrk="1" fontAlgn="base" hangingPunct="1">
              <a:spcBef>
                <a:spcPct val="20000"/>
              </a:spcBef>
              <a:spcAft>
                <a:spcPct val="0"/>
              </a:spcAft>
              <a:buChar char="»"/>
              <a:defRPr>
                <a:solidFill>
                  <a:schemeClr val="tx1"/>
                </a:solidFill>
                <a:latin typeface="+mn-lt"/>
                <a:ea typeface="+mn-ea"/>
              </a:defRPr>
            </a:lvl9pPr>
          </a:lstStyle>
          <a:p>
            <a:pPr defTabSz="914400"/>
            <a:r>
              <a:rPr lang="en-US" dirty="0">
                <a:latin typeface="Raleway" panose="020B0503030101060003" pitchFamily="34" charset="0"/>
              </a:rPr>
              <a:t>Protect and restore the lands most critical for watershed health and multiple benefits. </a:t>
            </a:r>
          </a:p>
          <a:p>
            <a:pPr defTabSz="914400"/>
            <a:endParaRPr lang="en-US" dirty="0">
              <a:latin typeface="Raleway" panose="020B0503030101060003" pitchFamily="34" charset="0"/>
            </a:endParaRPr>
          </a:p>
          <a:p>
            <a:pPr marL="184785" indent="-172085">
              <a:lnSpc>
                <a:spcPct val="100000"/>
              </a:lnSpc>
              <a:buFont typeface="Arial"/>
              <a:buChar char="•"/>
              <a:tabLst>
                <a:tab pos="185420" algn="l"/>
              </a:tabLst>
            </a:pPr>
            <a:r>
              <a:rPr lang="en-US" sz="1600" spc="60" dirty="0">
                <a:latin typeface="Trebuchet MS"/>
                <a:cs typeface="Trebuchet MS"/>
              </a:rPr>
              <a:t>Reduce</a:t>
            </a:r>
            <a:r>
              <a:rPr lang="en-US" sz="1600" spc="-75" dirty="0">
                <a:latin typeface="Trebuchet MS"/>
                <a:cs typeface="Trebuchet MS"/>
              </a:rPr>
              <a:t> </a:t>
            </a:r>
            <a:r>
              <a:rPr lang="en-US" sz="1600" spc="15" dirty="0">
                <a:latin typeface="Trebuchet MS"/>
                <a:cs typeface="Trebuchet MS"/>
              </a:rPr>
              <a:t>nitrogen</a:t>
            </a:r>
            <a:r>
              <a:rPr lang="en-US" sz="1600" spc="-90" dirty="0">
                <a:latin typeface="Trebuchet MS"/>
                <a:cs typeface="Trebuchet MS"/>
              </a:rPr>
              <a:t> </a:t>
            </a:r>
            <a:r>
              <a:rPr lang="en-US" sz="1600" spc="65" dirty="0">
                <a:latin typeface="Trebuchet MS"/>
                <a:cs typeface="Trebuchet MS"/>
              </a:rPr>
              <a:t>by</a:t>
            </a:r>
            <a:r>
              <a:rPr lang="en-US" sz="1600" spc="-90" dirty="0">
                <a:latin typeface="Trebuchet MS"/>
                <a:cs typeface="Trebuchet MS"/>
              </a:rPr>
              <a:t> </a:t>
            </a:r>
            <a:r>
              <a:rPr lang="en-US" sz="1600" b="1" spc="35" dirty="0">
                <a:latin typeface="Trebuchet MS"/>
                <a:cs typeface="Trebuchet MS"/>
              </a:rPr>
              <a:t>20%</a:t>
            </a:r>
            <a:endParaRPr lang="en-US" sz="1600" dirty="0">
              <a:latin typeface="Trebuchet MS"/>
              <a:cs typeface="Trebuchet MS"/>
            </a:endParaRPr>
          </a:p>
          <a:p>
            <a:pPr marL="184785" indent="-172085">
              <a:lnSpc>
                <a:spcPct val="100000"/>
              </a:lnSpc>
              <a:buFont typeface="Arial"/>
              <a:buChar char="•"/>
              <a:tabLst>
                <a:tab pos="185420" algn="l"/>
              </a:tabLst>
            </a:pPr>
            <a:r>
              <a:rPr lang="en-US" sz="1600" spc="60" dirty="0">
                <a:latin typeface="Trebuchet MS"/>
                <a:cs typeface="Trebuchet MS"/>
              </a:rPr>
              <a:t>Reduce</a:t>
            </a:r>
            <a:r>
              <a:rPr lang="en-US" sz="1600" spc="-80" dirty="0">
                <a:latin typeface="Trebuchet MS"/>
                <a:cs typeface="Trebuchet MS"/>
              </a:rPr>
              <a:t> </a:t>
            </a:r>
            <a:r>
              <a:rPr lang="en-US" sz="1600" spc="55" dirty="0">
                <a:latin typeface="Trebuchet MS"/>
                <a:cs typeface="Trebuchet MS"/>
              </a:rPr>
              <a:t>phosphorus</a:t>
            </a:r>
            <a:r>
              <a:rPr lang="en-US" sz="1600" spc="-90" dirty="0">
                <a:latin typeface="Trebuchet MS"/>
                <a:cs typeface="Trebuchet MS"/>
              </a:rPr>
              <a:t> </a:t>
            </a:r>
            <a:r>
              <a:rPr lang="en-US" sz="1600" spc="65" dirty="0">
                <a:latin typeface="Trebuchet MS"/>
                <a:cs typeface="Trebuchet MS"/>
              </a:rPr>
              <a:t>by</a:t>
            </a:r>
            <a:r>
              <a:rPr lang="en-US" sz="1600" spc="-85" dirty="0">
                <a:latin typeface="Trebuchet MS"/>
                <a:cs typeface="Trebuchet MS"/>
              </a:rPr>
              <a:t> </a:t>
            </a:r>
            <a:r>
              <a:rPr lang="en-US" sz="1600" b="1" spc="35" dirty="0">
                <a:latin typeface="Trebuchet MS"/>
                <a:cs typeface="Trebuchet MS"/>
              </a:rPr>
              <a:t>20%</a:t>
            </a:r>
            <a:endParaRPr lang="en-US" sz="1600" dirty="0">
              <a:latin typeface="Trebuchet MS"/>
              <a:cs typeface="Trebuchet MS"/>
            </a:endParaRPr>
          </a:p>
          <a:p>
            <a:pPr marL="184785" marR="16510" indent="-172085">
              <a:lnSpc>
                <a:spcPct val="100000"/>
              </a:lnSpc>
              <a:buFont typeface="Arial"/>
              <a:buChar char="•"/>
              <a:tabLst>
                <a:tab pos="185420" algn="l"/>
              </a:tabLst>
            </a:pPr>
            <a:r>
              <a:rPr lang="en-US" sz="1600" spc="10" dirty="0">
                <a:latin typeface="Trebuchet MS"/>
                <a:cs typeface="Trebuchet MS"/>
              </a:rPr>
              <a:t>Maintain</a:t>
            </a:r>
            <a:r>
              <a:rPr lang="en-US" sz="1600" spc="-90" dirty="0">
                <a:latin typeface="Trebuchet MS"/>
                <a:cs typeface="Trebuchet MS"/>
              </a:rPr>
              <a:t> </a:t>
            </a:r>
            <a:r>
              <a:rPr lang="en-US" sz="1600" spc="30" dirty="0">
                <a:latin typeface="Trebuchet MS"/>
                <a:cs typeface="Trebuchet MS"/>
              </a:rPr>
              <a:t>flows</a:t>
            </a:r>
            <a:r>
              <a:rPr lang="en-US" sz="1600" spc="-65" dirty="0">
                <a:latin typeface="Trebuchet MS"/>
                <a:cs typeface="Trebuchet MS"/>
              </a:rPr>
              <a:t> </a:t>
            </a:r>
            <a:r>
              <a:rPr lang="en-US" sz="1600" spc="55" dirty="0">
                <a:latin typeface="Trebuchet MS"/>
                <a:cs typeface="Trebuchet MS"/>
              </a:rPr>
              <a:t>on</a:t>
            </a:r>
            <a:r>
              <a:rPr lang="en-US" sz="1600" spc="-85" dirty="0">
                <a:latin typeface="Trebuchet MS"/>
                <a:cs typeface="Trebuchet MS"/>
              </a:rPr>
              <a:t> </a:t>
            </a:r>
            <a:r>
              <a:rPr lang="en-US" sz="1600" spc="5" dirty="0">
                <a:latin typeface="Trebuchet MS"/>
                <a:cs typeface="Trebuchet MS"/>
              </a:rPr>
              <a:t>the</a:t>
            </a:r>
            <a:r>
              <a:rPr lang="en-US" sz="1600" spc="-80" dirty="0">
                <a:latin typeface="Trebuchet MS"/>
                <a:cs typeface="Trebuchet MS"/>
              </a:rPr>
              <a:t> </a:t>
            </a:r>
            <a:r>
              <a:rPr lang="en-US" sz="1600" spc="40" dirty="0">
                <a:latin typeface="Trebuchet MS"/>
                <a:cs typeface="Trebuchet MS"/>
              </a:rPr>
              <a:t>upper</a:t>
            </a:r>
            <a:r>
              <a:rPr lang="en-US" sz="1600" spc="-80" dirty="0">
                <a:latin typeface="Trebuchet MS"/>
                <a:cs typeface="Trebuchet MS"/>
              </a:rPr>
              <a:t> </a:t>
            </a:r>
            <a:r>
              <a:rPr lang="en-US" sz="1600" spc="35" dirty="0">
                <a:latin typeface="Trebuchet MS"/>
                <a:cs typeface="Trebuchet MS"/>
              </a:rPr>
              <a:t>Mississippi</a:t>
            </a:r>
            <a:r>
              <a:rPr lang="en-US" sz="1600" spc="-90" dirty="0">
                <a:latin typeface="Trebuchet MS"/>
                <a:cs typeface="Trebuchet MS"/>
              </a:rPr>
              <a:t> </a:t>
            </a:r>
            <a:r>
              <a:rPr lang="en-US" sz="1600" spc="10" dirty="0">
                <a:latin typeface="Trebuchet MS"/>
                <a:cs typeface="Trebuchet MS"/>
              </a:rPr>
              <a:t>River  </a:t>
            </a:r>
            <a:r>
              <a:rPr lang="en-US" sz="1600" spc="-15" dirty="0">
                <a:latin typeface="Trebuchet MS"/>
                <a:cs typeface="Trebuchet MS"/>
              </a:rPr>
              <a:t>within</a:t>
            </a:r>
            <a:r>
              <a:rPr lang="en-US" sz="1600" spc="-65" dirty="0">
                <a:latin typeface="Trebuchet MS"/>
                <a:cs typeface="Trebuchet MS"/>
              </a:rPr>
              <a:t> </a:t>
            </a:r>
            <a:r>
              <a:rPr lang="en-US" sz="1600" b="1" spc="10" dirty="0">
                <a:latin typeface="Trebuchet MS"/>
                <a:cs typeface="Trebuchet MS"/>
              </a:rPr>
              <a:t>10%</a:t>
            </a:r>
            <a:r>
              <a:rPr lang="en-US" sz="1600" b="1" spc="-85" dirty="0">
                <a:latin typeface="Trebuchet MS"/>
                <a:cs typeface="Trebuchet MS"/>
              </a:rPr>
              <a:t> </a:t>
            </a:r>
            <a:r>
              <a:rPr lang="en-US" sz="1600" spc="10" dirty="0">
                <a:latin typeface="Trebuchet MS"/>
                <a:cs typeface="Trebuchet MS"/>
              </a:rPr>
              <a:t>of</a:t>
            </a:r>
            <a:r>
              <a:rPr lang="en-US" sz="1600" spc="-65" dirty="0">
                <a:latin typeface="Trebuchet MS"/>
                <a:cs typeface="Trebuchet MS"/>
              </a:rPr>
              <a:t> </a:t>
            </a:r>
            <a:r>
              <a:rPr lang="en-US" sz="1600" spc="35" dirty="0">
                <a:latin typeface="Trebuchet MS"/>
                <a:cs typeface="Trebuchet MS"/>
              </a:rPr>
              <a:t>long-term</a:t>
            </a:r>
            <a:r>
              <a:rPr lang="en-US" sz="1600" spc="-75" dirty="0">
                <a:latin typeface="Trebuchet MS"/>
                <a:cs typeface="Trebuchet MS"/>
              </a:rPr>
              <a:t> </a:t>
            </a:r>
            <a:r>
              <a:rPr lang="en-US" sz="1600" spc="-5" dirty="0">
                <a:latin typeface="Trebuchet MS"/>
                <a:cs typeface="Trebuchet MS"/>
              </a:rPr>
              <a:t>historical</a:t>
            </a:r>
            <a:r>
              <a:rPr lang="en-US" sz="1600" spc="-80" dirty="0">
                <a:latin typeface="Trebuchet MS"/>
                <a:cs typeface="Trebuchet MS"/>
              </a:rPr>
              <a:t> </a:t>
            </a:r>
            <a:r>
              <a:rPr lang="en-US" sz="1600" spc="55" dirty="0">
                <a:latin typeface="Trebuchet MS"/>
                <a:cs typeface="Trebuchet MS"/>
              </a:rPr>
              <a:t>mean</a:t>
            </a:r>
            <a:r>
              <a:rPr lang="en-US" sz="1600" spc="-90" dirty="0">
                <a:latin typeface="Trebuchet MS"/>
                <a:cs typeface="Trebuchet MS"/>
              </a:rPr>
              <a:t> </a:t>
            </a:r>
            <a:r>
              <a:rPr lang="en-US" sz="1600" spc="30" dirty="0">
                <a:latin typeface="Trebuchet MS"/>
                <a:cs typeface="Trebuchet MS"/>
              </a:rPr>
              <a:t>flows</a:t>
            </a:r>
            <a:endParaRPr lang="en-US" sz="1600" dirty="0">
              <a:latin typeface="Trebuchet MS"/>
              <a:cs typeface="Trebuchet MS"/>
            </a:endParaRPr>
          </a:p>
          <a:p>
            <a:pPr marL="184785" marR="5080" indent="-172085">
              <a:lnSpc>
                <a:spcPct val="100000"/>
              </a:lnSpc>
              <a:buFont typeface="Arial"/>
              <a:buChar char="•"/>
              <a:tabLst>
                <a:tab pos="185420" algn="l"/>
              </a:tabLst>
            </a:pPr>
            <a:r>
              <a:rPr lang="en-US" sz="1600" spc="10" dirty="0">
                <a:latin typeface="Trebuchet MS"/>
                <a:cs typeface="Trebuchet MS"/>
              </a:rPr>
              <a:t>Maintain</a:t>
            </a:r>
            <a:r>
              <a:rPr lang="en-US" sz="1600" spc="-95" dirty="0">
                <a:latin typeface="Trebuchet MS"/>
                <a:cs typeface="Trebuchet MS"/>
              </a:rPr>
              <a:t> </a:t>
            </a:r>
            <a:r>
              <a:rPr lang="en-US" sz="1600" b="1" spc="45" dirty="0">
                <a:latin typeface="Trebuchet MS"/>
                <a:cs typeface="Trebuchet MS"/>
              </a:rPr>
              <a:t>low</a:t>
            </a:r>
            <a:r>
              <a:rPr lang="en-US" sz="1600" b="1" spc="-95" dirty="0">
                <a:latin typeface="Trebuchet MS"/>
                <a:cs typeface="Trebuchet MS"/>
              </a:rPr>
              <a:t> </a:t>
            </a:r>
            <a:r>
              <a:rPr lang="en-US" sz="1600" b="1" spc="35" dirty="0">
                <a:latin typeface="Trebuchet MS"/>
                <a:cs typeface="Trebuchet MS"/>
              </a:rPr>
              <a:t>flow</a:t>
            </a:r>
            <a:r>
              <a:rPr lang="en-US" sz="1600" b="1" spc="-90" dirty="0">
                <a:latin typeface="Trebuchet MS"/>
                <a:cs typeface="Trebuchet MS"/>
              </a:rPr>
              <a:t> </a:t>
            </a:r>
            <a:r>
              <a:rPr lang="en-US" sz="1600" spc="-10" dirty="0">
                <a:latin typeface="Trebuchet MS"/>
                <a:cs typeface="Trebuchet MS"/>
              </a:rPr>
              <a:t>for</a:t>
            </a:r>
            <a:r>
              <a:rPr lang="en-US" sz="1600" spc="-75" dirty="0">
                <a:latin typeface="Trebuchet MS"/>
                <a:cs typeface="Trebuchet MS"/>
              </a:rPr>
              <a:t> </a:t>
            </a:r>
            <a:r>
              <a:rPr lang="en-US" sz="1600" spc="15" dirty="0">
                <a:latin typeface="Trebuchet MS"/>
                <a:cs typeface="Trebuchet MS"/>
              </a:rPr>
              <a:t>drinking</a:t>
            </a:r>
            <a:r>
              <a:rPr lang="en-US" sz="1600" spc="-60" dirty="0">
                <a:latin typeface="Trebuchet MS"/>
                <a:cs typeface="Trebuchet MS"/>
              </a:rPr>
              <a:t> </a:t>
            </a:r>
            <a:r>
              <a:rPr lang="en-US" sz="1600" spc="5" dirty="0">
                <a:latin typeface="Trebuchet MS"/>
                <a:cs typeface="Trebuchet MS"/>
              </a:rPr>
              <a:t>water</a:t>
            </a:r>
            <a:r>
              <a:rPr lang="en-US" sz="1600" spc="-85" dirty="0">
                <a:latin typeface="Trebuchet MS"/>
                <a:cs typeface="Trebuchet MS"/>
              </a:rPr>
              <a:t> </a:t>
            </a:r>
            <a:r>
              <a:rPr lang="en-US" sz="1600" spc="55" dirty="0">
                <a:latin typeface="Trebuchet MS"/>
                <a:cs typeface="Trebuchet MS"/>
              </a:rPr>
              <a:t>supply</a:t>
            </a:r>
            <a:r>
              <a:rPr lang="en-US" sz="1600" spc="-90" dirty="0">
                <a:latin typeface="Trebuchet MS"/>
                <a:cs typeface="Trebuchet MS"/>
              </a:rPr>
              <a:t> </a:t>
            </a:r>
            <a:r>
              <a:rPr lang="en-US" sz="1600" spc="-20" dirty="0">
                <a:latin typeface="Trebuchet MS"/>
                <a:cs typeface="Trebuchet MS"/>
              </a:rPr>
              <a:t>in  </a:t>
            </a:r>
            <a:r>
              <a:rPr lang="en-US" sz="1600" spc="35" dirty="0">
                <a:latin typeface="Trebuchet MS"/>
                <a:cs typeface="Trebuchet MS"/>
              </a:rPr>
              <a:t>Minneapolis</a:t>
            </a:r>
            <a:r>
              <a:rPr lang="en-US" sz="1600" spc="-110" dirty="0">
                <a:latin typeface="Trebuchet MS"/>
                <a:cs typeface="Trebuchet MS"/>
              </a:rPr>
              <a:t> </a:t>
            </a:r>
            <a:r>
              <a:rPr lang="en-US" sz="1600" spc="-30" dirty="0">
                <a:latin typeface="Trebuchet MS"/>
                <a:cs typeface="Trebuchet MS"/>
              </a:rPr>
              <a:t>at</a:t>
            </a:r>
            <a:r>
              <a:rPr lang="en-US" sz="1600" spc="-85" dirty="0">
                <a:latin typeface="Trebuchet MS"/>
                <a:cs typeface="Trebuchet MS"/>
              </a:rPr>
              <a:t> </a:t>
            </a:r>
            <a:r>
              <a:rPr lang="en-US" sz="1600" spc="5" dirty="0">
                <a:latin typeface="Trebuchet MS"/>
                <a:cs typeface="Trebuchet MS"/>
              </a:rPr>
              <a:t>the</a:t>
            </a:r>
            <a:r>
              <a:rPr lang="en-US" sz="1600" spc="-85" dirty="0">
                <a:latin typeface="Trebuchet MS"/>
                <a:cs typeface="Trebuchet MS"/>
              </a:rPr>
              <a:t> </a:t>
            </a:r>
            <a:r>
              <a:rPr lang="en-US" sz="1600" spc="5" dirty="0">
                <a:latin typeface="Trebuchet MS"/>
                <a:cs typeface="Trebuchet MS"/>
              </a:rPr>
              <a:t>water</a:t>
            </a:r>
            <a:r>
              <a:rPr lang="en-US" sz="1600" spc="-100" dirty="0">
                <a:latin typeface="Trebuchet MS"/>
                <a:cs typeface="Trebuchet MS"/>
              </a:rPr>
              <a:t> </a:t>
            </a:r>
            <a:r>
              <a:rPr lang="en-US" sz="1600" dirty="0">
                <a:latin typeface="Trebuchet MS"/>
                <a:cs typeface="Trebuchet MS"/>
              </a:rPr>
              <a:t>treatment</a:t>
            </a:r>
            <a:r>
              <a:rPr lang="en-US" sz="1600" spc="-105" dirty="0">
                <a:latin typeface="Trebuchet MS"/>
                <a:cs typeface="Trebuchet MS"/>
              </a:rPr>
              <a:t> </a:t>
            </a:r>
            <a:r>
              <a:rPr lang="en-US" sz="1600" spc="5" dirty="0">
                <a:latin typeface="Trebuchet MS"/>
                <a:cs typeface="Trebuchet MS"/>
              </a:rPr>
              <a:t>plant</a:t>
            </a:r>
            <a:endParaRPr lang="en-US" sz="1600" dirty="0">
              <a:latin typeface="Trebuchet MS"/>
              <a:cs typeface="Trebuchet MS"/>
            </a:endParaRPr>
          </a:p>
          <a:p>
            <a:pPr marL="641985" lvl="1" indent="-172085">
              <a:buFont typeface="Arial"/>
              <a:buChar char="•"/>
              <a:tabLst>
                <a:tab pos="642620" algn="l"/>
              </a:tabLst>
            </a:pPr>
            <a:r>
              <a:rPr lang="en-US" sz="1600" spc="20" dirty="0">
                <a:latin typeface="Trebuchet MS"/>
                <a:cs typeface="Trebuchet MS"/>
              </a:rPr>
              <a:t>(7-day</a:t>
            </a:r>
            <a:r>
              <a:rPr lang="en-US" sz="1600" spc="-75" dirty="0">
                <a:latin typeface="Trebuchet MS"/>
                <a:cs typeface="Trebuchet MS"/>
              </a:rPr>
              <a:t> </a:t>
            </a:r>
            <a:r>
              <a:rPr lang="en-US" sz="1600" spc="40" dirty="0">
                <a:latin typeface="Trebuchet MS"/>
                <a:cs typeface="Trebuchet MS"/>
              </a:rPr>
              <a:t>low</a:t>
            </a:r>
            <a:r>
              <a:rPr lang="en-US" sz="1600" spc="-85" dirty="0">
                <a:latin typeface="Trebuchet MS"/>
                <a:cs typeface="Trebuchet MS"/>
              </a:rPr>
              <a:t> </a:t>
            </a:r>
            <a:r>
              <a:rPr lang="en-US" sz="1600" spc="15" dirty="0">
                <a:latin typeface="Trebuchet MS"/>
                <a:cs typeface="Trebuchet MS"/>
              </a:rPr>
              <a:t>flow</a:t>
            </a:r>
            <a:r>
              <a:rPr lang="en-US" sz="1600" spc="-80" dirty="0">
                <a:latin typeface="Trebuchet MS"/>
                <a:cs typeface="Trebuchet MS"/>
              </a:rPr>
              <a:t> </a:t>
            </a:r>
            <a:r>
              <a:rPr lang="en-US" sz="1600" spc="10" dirty="0">
                <a:latin typeface="Trebuchet MS"/>
                <a:cs typeface="Trebuchet MS"/>
              </a:rPr>
              <a:t>not</a:t>
            </a:r>
            <a:r>
              <a:rPr lang="en-US" sz="1600" spc="-70" dirty="0">
                <a:latin typeface="Trebuchet MS"/>
                <a:cs typeface="Trebuchet MS"/>
              </a:rPr>
              <a:t> </a:t>
            </a:r>
            <a:r>
              <a:rPr lang="en-US" sz="1600" spc="55" dirty="0">
                <a:latin typeface="Trebuchet MS"/>
                <a:cs typeface="Trebuchet MS"/>
              </a:rPr>
              <a:t>less</a:t>
            </a:r>
            <a:r>
              <a:rPr lang="en-US" sz="1600" spc="-80" dirty="0">
                <a:latin typeface="Trebuchet MS"/>
                <a:cs typeface="Trebuchet MS"/>
              </a:rPr>
              <a:t> </a:t>
            </a:r>
            <a:r>
              <a:rPr lang="en-US" sz="1600" spc="5" dirty="0">
                <a:latin typeface="Trebuchet MS"/>
                <a:cs typeface="Trebuchet MS"/>
              </a:rPr>
              <a:t>than</a:t>
            </a:r>
            <a:r>
              <a:rPr lang="en-US" sz="1600" spc="-90" dirty="0">
                <a:latin typeface="Trebuchet MS"/>
                <a:cs typeface="Trebuchet MS"/>
              </a:rPr>
              <a:t> </a:t>
            </a:r>
            <a:r>
              <a:rPr lang="en-US" sz="1600" spc="50" dirty="0">
                <a:latin typeface="Trebuchet MS"/>
                <a:cs typeface="Trebuchet MS"/>
              </a:rPr>
              <a:t>1000</a:t>
            </a:r>
            <a:r>
              <a:rPr lang="en-US" sz="1600" spc="-55" dirty="0">
                <a:latin typeface="Trebuchet MS"/>
                <a:cs typeface="Trebuchet MS"/>
              </a:rPr>
              <a:t> </a:t>
            </a:r>
            <a:r>
              <a:rPr lang="en-US" sz="1600" spc="-5" dirty="0" err="1">
                <a:latin typeface="Trebuchet MS"/>
                <a:cs typeface="Trebuchet MS"/>
              </a:rPr>
              <a:t>cfs</a:t>
            </a:r>
            <a:r>
              <a:rPr lang="en-US" sz="1600" spc="-5" dirty="0">
                <a:latin typeface="Trebuchet MS"/>
                <a:cs typeface="Trebuchet MS"/>
              </a:rPr>
              <a:t>)</a:t>
            </a:r>
            <a:endParaRPr lang="en-US" sz="1600" dirty="0">
              <a:latin typeface="Trebuchet MS"/>
              <a:cs typeface="Trebuchet MS"/>
            </a:endParaRPr>
          </a:p>
          <a:p>
            <a:pPr defTabSz="914400"/>
            <a:endParaRPr lang="en-US" b="1" dirty="0">
              <a:solidFill>
                <a:schemeClr val="bg2"/>
              </a:solidFill>
            </a:endParaRPr>
          </a:p>
        </p:txBody>
      </p:sp>
    </p:spTree>
    <p:extLst>
      <p:ext uri="{BB962C8B-B14F-4D97-AF65-F5344CB8AC3E}">
        <p14:creationId xmlns:p14="http://schemas.microsoft.com/office/powerpoint/2010/main" val="121970423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of a therometer indicating lebvels of support which may be feasible.&#10;" title="Therm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051" y="508656"/>
            <a:ext cx="1362075"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D26603-EB45-4BD6-9DB8-E31D13F6F60A}" type="slidenum">
              <a:rPr kumimoji="0" lang="en-US" altLang="en-US" sz="800" b="0" i="0" u="none" strike="noStrike" kern="1200" cap="none" spc="0" normalizeH="0" baseline="0" noProof="0" smtClean="0">
                <a:ln>
                  <a:noFill/>
                </a:ln>
                <a:solidFill>
                  <a:srgbClr val="404040"/>
                </a:solidFill>
                <a:effectLst/>
                <a:uLnTx/>
                <a:uFillTx/>
                <a:latin typeface="Arial" pitchFamily="34" charset="0"/>
                <a:ea typeface="MS PGothic" pitchFamily="34" charset="-128"/>
                <a:cs typeface="Arial" pitchFamily="34" charset="0"/>
              </a:rPr>
              <a:pPr marL="0" marR="0" lvl="0" indent="0" algn="l" defTabSz="457200" rtl="0" eaLnBrk="1" fontAlgn="base" latinLnBrk="0" hangingPunct="1">
                <a:lnSpc>
                  <a:spcPct val="100000"/>
                </a:lnSpc>
                <a:spcBef>
                  <a:spcPct val="0"/>
                </a:spcBef>
                <a:spcAft>
                  <a:spcPct val="0"/>
                </a:spcAft>
                <a:buClrTx/>
                <a:buSzTx/>
                <a:buFontTx/>
                <a:buNone/>
                <a:tabLst/>
                <a:defRPr/>
              </a:pPr>
              <a:t>7</a:t>
            </a:fld>
            <a:endParaRPr kumimoji="0" lang="en-US" altLang="en-US" sz="800" b="0" i="0" u="none" strike="noStrike" kern="1200" cap="none" spc="0" normalizeH="0" baseline="0" noProof="0">
              <a:ln>
                <a:noFill/>
              </a:ln>
              <a:solidFill>
                <a:srgbClr val="404040"/>
              </a:solidFill>
              <a:effectLst/>
              <a:uLnTx/>
              <a:uFillTx/>
              <a:latin typeface="Arial" pitchFamily="34" charset="0"/>
              <a:ea typeface="MS PGothic" pitchFamily="34" charset="-128"/>
              <a:cs typeface="Arial" pitchFamily="34" charset="0"/>
            </a:endParaRPr>
          </a:p>
        </p:txBody>
      </p:sp>
      <p:sp>
        <p:nvSpPr>
          <p:cNvPr id="17" name="Striped Right Arrow 16" descr="Arrow pointing to protection being feasible&#10;" title="Green Arrow"/>
          <p:cNvSpPr/>
          <p:nvPr/>
        </p:nvSpPr>
        <p:spPr bwMode="auto">
          <a:xfrm>
            <a:off x="4183560" y="1830350"/>
            <a:ext cx="820270" cy="457199"/>
          </a:xfrm>
          <a:prstGeom prst="stripedRightArrow">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99999"/>
              </a:solidFill>
              <a:effectLst/>
              <a:uLnTx/>
              <a:uFillTx/>
              <a:latin typeface="Arial" charset="0"/>
              <a:ea typeface="ＭＳ Ｐゴシック" pitchFamily="-96" charset="-128"/>
              <a:cs typeface="+mn-cs"/>
            </a:endParaRPr>
          </a:p>
        </p:txBody>
      </p:sp>
      <p:sp>
        <p:nvSpPr>
          <p:cNvPr id="18" name="TextBox 17"/>
          <p:cNvSpPr txBox="1"/>
          <p:nvPr/>
        </p:nvSpPr>
        <p:spPr>
          <a:xfrm>
            <a:off x="5829931" y="2619131"/>
            <a:ext cx="2722423"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Palatino" charset="0"/>
                <a:ea typeface="MS PGothic" pitchFamily="34" charset="-128"/>
                <a:cs typeface="+mn-cs"/>
              </a:rPr>
              <a:t>Cost effective improvements possible?</a:t>
            </a:r>
          </a:p>
        </p:txBody>
      </p:sp>
      <p:sp>
        <p:nvSpPr>
          <p:cNvPr id="20" name="TextBox 19"/>
          <p:cNvSpPr txBox="1"/>
          <p:nvPr/>
        </p:nvSpPr>
        <p:spPr>
          <a:xfrm>
            <a:off x="5825677" y="1006699"/>
            <a:ext cx="2486116" cy="147732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94C600">
                    <a:lumMod val="50000"/>
                  </a:srgbClr>
                </a:solidFill>
                <a:effectLst/>
                <a:uLnTx/>
                <a:uFillTx/>
                <a:latin typeface="Palatino" charset="0"/>
                <a:ea typeface="MS PGothic" pitchFamily="34" charset="-128"/>
                <a:cs typeface="+mn-cs"/>
              </a:rPr>
              <a:t>Secure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94C600">
                    <a:lumMod val="50000"/>
                  </a:srgbClr>
                </a:solidFill>
                <a:effectLst/>
                <a:uLnTx/>
                <a:uFillTx/>
                <a:latin typeface="Palatino" charset="0"/>
                <a:ea typeface="MS PGothic" pitchFamily="34" charset="-128"/>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94C600">
                    <a:lumMod val="50000"/>
                  </a:srgbClr>
                </a:solidFill>
                <a:effectLst/>
                <a:uLnTx/>
                <a:uFillTx/>
                <a:latin typeface="Palatino" charset="0"/>
                <a:ea typeface="MS PGothic" pitchFamily="34" charset="-128"/>
                <a:cs typeface="+mn-cs"/>
              </a:rPr>
              <a:t>Good Enough?</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94C600">
                  <a:lumMod val="50000"/>
                </a:srgbClr>
              </a:solidFill>
              <a:effectLst/>
              <a:uLnTx/>
              <a:uFillTx/>
              <a:latin typeface="Palatino" charset="0"/>
              <a:ea typeface="MS PGothic"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4C600">
                    <a:lumMod val="50000"/>
                  </a:srgbClr>
                </a:solidFill>
                <a:effectLst/>
                <a:uLnTx/>
                <a:uFillTx/>
                <a:latin typeface="Palatino" charset="0"/>
                <a:ea typeface="MS PGothic" pitchFamily="34" charset="-128"/>
                <a:cs typeface="+mn-cs"/>
              </a:rPr>
              <a:t>Protection feasible</a:t>
            </a:r>
          </a:p>
        </p:txBody>
      </p:sp>
      <p:sp>
        <p:nvSpPr>
          <p:cNvPr id="19" name="7-Point Star 18" descr="Star indicting greatest level of watershed success.&#10;" title="Star"/>
          <p:cNvSpPr/>
          <p:nvPr/>
        </p:nvSpPr>
        <p:spPr bwMode="auto">
          <a:xfrm>
            <a:off x="4558921" y="1019303"/>
            <a:ext cx="462260" cy="374526"/>
          </a:xfrm>
          <a:prstGeom prst="star7">
            <a:avLst/>
          </a:prstGeom>
          <a:solidFill>
            <a:srgbClr val="FFFF00"/>
          </a:solidFill>
          <a:ln w="9525" cap="flat" cmpd="sng" algn="ctr">
            <a:solidFill>
              <a:schemeClr val="tx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99999"/>
              </a:solidFill>
              <a:effectLst/>
              <a:uLnTx/>
              <a:uFillTx/>
              <a:latin typeface="Arial" charset="0"/>
              <a:ea typeface="ＭＳ Ｐゴシック" pitchFamily="-96" charset="-128"/>
              <a:cs typeface="+mn-cs"/>
            </a:endParaRPr>
          </a:p>
        </p:txBody>
      </p:sp>
      <p:sp>
        <p:nvSpPr>
          <p:cNvPr id="12" name="Striped Right Arrow 11" descr="Indicating levels of cost effective improvements possible.&#10;" title="Arrow"/>
          <p:cNvSpPr/>
          <p:nvPr/>
        </p:nvSpPr>
        <p:spPr bwMode="auto">
          <a:xfrm>
            <a:off x="4183560" y="2444002"/>
            <a:ext cx="820270" cy="457199"/>
          </a:xfrm>
          <a:prstGeom prst="stripedRightArrow">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99999"/>
              </a:solidFill>
              <a:effectLst/>
              <a:uLnTx/>
              <a:uFillTx/>
              <a:latin typeface="Arial" charset="0"/>
              <a:ea typeface="ＭＳ Ｐゴシック" pitchFamily="-96" charset="-128"/>
              <a:cs typeface="+mn-cs"/>
            </a:endParaRPr>
          </a:p>
        </p:txBody>
      </p:sp>
      <p:sp>
        <p:nvSpPr>
          <p:cNvPr id="13" name="Striped Right Arrow 12" descr="Arrow indicates impairment threshold.&#10;" title="Red arrow"/>
          <p:cNvSpPr/>
          <p:nvPr/>
        </p:nvSpPr>
        <p:spPr bwMode="auto">
          <a:xfrm>
            <a:off x="4194981" y="3046477"/>
            <a:ext cx="820270" cy="457199"/>
          </a:xfrm>
          <a:prstGeom prst="striped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999999"/>
              </a:solidFill>
              <a:effectLst/>
              <a:uLnTx/>
              <a:uFillTx/>
              <a:latin typeface="Arial" charset="0"/>
              <a:ea typeface="ＭＳ Ｐゴシック" pitchFamily="-96" charset="-128"/>
              <a:cs typeface="+mn-cs"/>
            </a:endParaRPr>
          </a:p>
        </p:txBody>
      </p:sp>
      <p:sp>
        <p:nvSpPr>
          <p:cNvPr id="14" name="TextBox 13"/>
          <p:cNvSpPr txBox="1"/>
          <p:nvPr/>
        </p:nvSpPr>
        <p:spPr>
          <a:xfrm>
            <a:off x="5840205" y="3431758"/>
            <a:ext cx="2722423"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Palatino" charset="0"/>
                <a:ea typeface="MS PGothic" pitchFamily="34" charset="-128"/>
                <a:cs typeface="+mn-cs"/>
              </a:rPr>
              <a:t>Impairment threshold</a:t>
            </a:r>
          </a:p>
        </p:txBody>
      </p:sp>
      <p:pic>
        <p:nvPicPr>
          <p:cNvPr id="3075" name="Picture 3" descr="Map showing levels of what the Nature Conservacy may be able to do.&#10;" title="State of Minnesota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61" y="602870"/>
            <a:ext cx="3748006" cy="440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22754" y="173518"/>
            <a:ext cx="8229600" cy="514350"/>
          </a:xfrm>
        </p:spPr>
        <p:txBody>
          <a:bodyPr/>
          <a:lstStyle/>
          <a:p>
            <a:r>
              <a:rPr lang="en-US" dirty="0"/>
              <a:t>Getting to Scale</a:t>
            </a:r>
            <a:br>
              <a:rPr lang="en-US" dirty="0"/>
            </a:br>
            <a:endParaRPr lang="en-US" dirty="0"/>
          </a:p>
        </p:txBody>
      </p:sp>
    </p:spTree>
    <p:extLst>
      <p:ext uri="{BB962C8B-B14F-4D97-AF65-F5344CB8AC3E}">
        <p14:creationId xmlns:p14="http://schemas.microsoft.com/office/powerpoint/2010/main" val="1902544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641" y="113603"/>
            <a:ext cx="8229600" cy="514350"/>
          </a:xfrm>
        </p:spPr>
        <p:txBody>
          <a:bodyPr/>
          <a:lstStyle/>
          <a:p>
            <a:r>
              <a:rPr lang="en-US" dirty="0">
                <a:solidFill>
                  <a:schemeClr val="bg2"/>
                </a:solidFill>
              </a:rPr>
              <a:t>Mississippi Headwaters Priorities</a:t>
            </a:r>
            <a:br>
              <a:rPr lang="en-US" dirty="0">
                <a:solidFill>
                  <a:schemeClr val="bg2"/>
                </a:solidFill>
              </a:rPr>
            </a:br>
            <a:r>
              <a:rPr lang="en-US" sz="1800" dirty="0">
                <a:solidFill>
                  <a:schemeClr val="bg2"/>
                </a:solidFill>
              </a:rPr>
              <a:t>Restoration &amp; protection for Multiple Benefits</a:t>
            </a:r>
            <a:r>
              <a:rPr lang="en-US" sz="1800" dirty="0">
                <a:solidFill>
                  <a:schemeClr val="accent3">
                    <a:lumMod val="75000"/>
                  </a:schemeClr>
                </a:solidFill>
              </a:rPr>
              <a:t/>
            </a:r>
            <a:br>
              <a:rPr lang="en-US" sz="1800" dirty="0">
                <a:solidFill>
                  <a:schemeClr val="accent3">
                    <a:lumMod val="75000"/>
                  </a:schemeClr>
                </a:solidFill>
              </a:rPr>
            </a:br>
            <a:endParaRPr lang="en-US" sz="1800" dirty="0">
              <a:solidFill>
                <a:schemeClr val="accent3">
                  <a:lumMod val="75000"/>
                </a:schemeClr>
              </a:solidFill>
            </a:endParaRPr>
          </a:p>
        </p:txBody>
      </p:sp>
      <p:sp>
        <p:nvSpPr>
          <p:cNvPr id="5" name="Slide Number Placeholder 4"/>
          <p:cNvSpPr>
            <a:spLocks noGrp="1"/>
          </p:cNvSpPr>
          <p:nvPr>
            <p:ph type="sldNum" sz="quarter" idx="11"/>
          </p:nvPr>
        </p:nvSpPr>
        <p:spPr/>
        <p:txBody>
          <a:bodyPr/>
          <a:lstStyle/>
          <a:p>
            <a:pPr>
              <a:defRPr/>
            </a:pPr>
            <a:fld id="{D0C2407D-4F0A-426E-A37F-59662EBABEC1}" type="slidenum">
              <a:rPr lang="en-US" altLang="en-US" smtClean="0"/>
              <a:pPr>
                <a:defRPr/>
              </a:pPr>
              <a:t>8</a:t>
            </a:fld>
            <a:endParaRPr lang="en-US" altLang="en-US" dirty="0"/>
          </a:p>
        </p:txBody>
      </p:sp>
      <p:sp>
        <p:nvSpPr>
          <p:cNvPr id="7" name="Content Placeholder 6"/>
          <p:cNvSpPr>
            <a:spLocks noGrp="1"/>
          </p:cNvSpPr>
          <p:nvPr>
            <p:ph idx="1"/>
          </p:nvPr>
        </p:nvSpPr>
        <p:spPr>
          <a:xfrm>
            <a:off x="114642" y="1028699"/>
            <a:ext cx="5182194" cy="3738564"/>
          </a:xfrm>
        </p:spPr>
        <p:txBody>
          <a:bodyPr/>
          <a:lstStyle/>
          <a:p>
            <a:pPr marL="0" indent="0">
              <a:buNone/>
            </a:pPr>
            <a:r>
              <a:rPr lang="en-US" dirty="0"/>
              <a:t>Focus on parts of the landscape are most important for:</a:t>
            </a:r>
          </a:p>
          <a:p>
            <a:pPr marL="457200" lvl="2" indent="0">
              <a:buNone/>
            </a:pPr>
            <a:endParaRPr lang="en-US" dirty="0"/>
          </a:p>
        </p:txBody>
      </p:sp>
      <p:pic>
        <p:nvPicPr>
          <p:cNvPr id="2" name="Picture 1" descr="Demonstrates multiple benefits analysis&#10;" title="Upper Mississippi River Basin Map">
            <a:extLst>
              <a:ext uri="{FF2B5EF4-FFF2-40B4-BE49-F238E27FC236}">
                <a16:creationId xmlns:a16="http://schemas.microsoft.com/office/drawing/2014/main" id="{4547D601-3535-486A-B022-D695BDA15B40}"/>
              </a:ext>
            </a:extLst>
          </p:cNvPr>
          <p:cNvPicPr>
            <a:picLocks noChangeAspect="1"/>
          </p:cNvPicPr>
          <p:nvPr/>
        </p:nvPicPr>
        <p:blipFill>
          <a:blip r:embed="rId3"/>
          <a:stretch>
            <a:fillRect/>
          </a:stretch>
        </p:blipFill>
        <p:spPr>
          <a:xfrm>
            <a:off x="5701928" y="0"/>
            <a:ext cx="3327430" cy="5143500"/>
          </a:xfrm>
          <a:prstGeom prst="rect">
            <a:avLst/>
          </a:prstGeom>
        </p:spPr>
      </p:pic>
      <p:pic>
        <p:nvPicPr>
          <p:cNvPr id="8" name="Content Placeholder 5">
            <a:extLst>
              <a:ext uri="{FF2B5EF4-FFF2-40B4-BE49-F238E27FC236}">
                <a16:creationId xmlns:a16="http://schemas.microsoft.com/office/drawing/2014/main" id="{995A3777-3FD2-4741-BC4A-5ED4864B6698}"/>
              </a:ext>
            </a:extLst>
          </p:cNvPr>
          <p:cNvPicPr>
            <a:picLocks noChangeAspect="1"/>
          </p:cNvPicPr>
          <p:nvPr/>
        </p:nvPicPr>
        <p:blipFill>
          <a:blip r:embed="rId4"/>
          <a:stretch>
            <a:fillRect/>
          </a:stretch>
        </p:blipFill>
        <p:spPr bwMode="auto">
          <a:xfrm>
            <a:off x="234523" y="2218417"/>
            <a:ext cx="5656080" cy="120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34083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053" y="717163"/>
            <a:ext cx="1676728" cy="2169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4478"/>
          <a:stretch/>
        </p:blipFill>
        <p:spPr bwMode="auto">
          <a:xfrm>
            <a:off x="3980053" y="2987649"/>
            <a:ext cx="1752798" cy="216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92700" y="1168115"/>
            <a:ext cx="3699076" cy="2947987"/>
          </a:xfrm>
        </p:spPr>
        <p:txBody>
          <a:bodyPr/>
          <a:lstStyle/>
          <a:p>
            <a:pPr marL="0" indent="0">
              <a:buNone/>
            </a:pPr>
            <a:r>
              <a:rPr lang="en-US" sz="1800" b="1" dirty="0"/>
              <a:t>Prioritization “Modules”:</a:t>
            </a:r>
          </a:p>
          <a:p>
            <a:pPr marL="0" indent="0">
              <a:buNone/>
            </a:pPr>
            <a:endParaRPr lang="en-US" sz="1800" b="1" dirty="0"/>
          </a:p>
          <a:p>
            <a:r>
              <a:rPr lang="en-US" sz="1600" b="1" dirty="0"/>
              <a:t>Aquatic Habitat / 	</a:t>
            </a:r>
          </a:p>
          <a:p>
            <a:pPr marL="228600" lvl="1" indent="0">
              <a:buNone/>
            </a:pPr>
            <a:r>
              <a:rPr lang="en-US" sz="1400" b="1" dirty="0"/>
              <a:t>Fish &amp; Wildlife Value </a:t>
            </a:r>
          </a:p>
          <a:p>
            <a:r>
              <a:rPr lang="en-US" sz="1600" b="1" dirty="0"/>
              <a:t>Drinking Water / 	Groundwater	  </a:t>
            </a:r>
          </a:p>
          <a:p>
            <a:r>
              <a:rPr lang="en-US" sz="1600" b="1" dirty="0"/>
              <a:t>Flooding &amp; Erosion</a:t>
            </a:r>
            <a:r>
              <a:rPr lang="en-US" sz="1600" dirty="0"/>
              <a:t> 	</a:t>
            </a:r>
            <a:endParaRPr lang="en-US" sz="1600" b="1" dirty="0"/>
          </a:p>
          <a:p>
            <a:r>
              <a:rPr lang="en-US" sz="1600" b="1" u="sng" dirty="0" err="1"/>
              <a:t>Shoreland</a:t>
            </a:r>
            <a:r>
              <a:rPr lang="en-US" sz="1600" b="1" u="sng" dirty="0"/>
              <a:t>		</a:t>
            </a:r>
          </a:p>
          <a:p>
            <a:pPr marL="342900" lvl="1" indent="-342900">
              <a:buFont typeface="Wingdings"/>
              <a:buChar char="è"/>
            </a:pPr>
            <a:r>
              <a:rPr lang="en-US" b="1" i="1" dirty="0">
                <a:sym typeface="Wingdings" panose="05000000000000000000" pitchFamily="2" charset="2"/>
              </a:rPr>
              <a:t> </a:t>
            </a:r>
            <a:r>
              <a:rPr lang="en-US" b="1" dirty="0"/>
              <a:t>“Multiple Benefits”</a:t>
            </a:r>
            <a:r>
              <a:rPr lang="en-US" b="1" i="1" dirty="0">
                <a:sym typeface="Wingdings" panose="05000000000000000000" pitchFamily="2" charset="2"/>
              </a:rPr>
              <a:t>	</a:t>
            </a:r>
          </a:p>
          <a:p>
            <a:pPr marL="0" indent="0">
              <a:buNone/>
            </a:pPr>
            <a:endParaRPr lang="en-US" sz="1800" dirty="0"/>
          </a:p>
        </p:txBody>
      </p:sp>
      <p:sp>
        <p:nvSpPr>
          <p:cNvPr id="4" name="Title 3"/>
          <p:cNvSpPr>
            <a:spLocks noGrp="1"/>
          </p:cNvSpPr>
          <p:nvPr>
            <p:ph type="title"/>
          </p:nvPr>
        </p:nvSpPr>
        <p:spPr>
          <a:xfrm>
            <a:off x="114641" y="113602"/>
            <a:ext cx="8229600" cy="683839"/>
          </a:xfrm>
        </p:spPr>
        <p:txBody>
          <a:bodyPr/>
          <a:lstStyle/>
          <a:p>
            <a:r>
              <a:rPr lang="en-US" dirty="0">
                <a:solidFill>
                  <a:schemeClr val="bg1"/>
                </a:solidFill>
              </a:rPr>
              <a:t>Mississippi Headwaters Freshwater Priorities</a:t>
            </a:r>
            <a:br>
              <a:rPr lang="en-US" dirty="0">
                <a:solidFill>
                  <a:schemeClr val="bg1"/>
                </a:solidFill>
              </a:rPr>
            </a:br>
            <a:r>
              <a:rPr lang="en-US" sz="1800" dirty="0">
                <a:solidFill>
                  <a:schemeClr val="bg1"/>
                </a:solidFill>
              </a:rPr>
              <a:t>Restoration &amp; protection for Multiple Benefits</a:t>
            </a:r>
            <a:r>
              <a:rPr lang="en-US" sz="1800" dirty="0">
                <a:solidFill>
                  <a:schemeClr val="accent3">
                    <a:lumMod val="75000"/>
                  </a:schemeClr>
                </a:solidFill>
              </a:rPr>
              <a:t/>
            </a:r>
            <a:br>
              <a:rPr lang="en-US" sz="1800" dirty="0">
                <a:solidFill>
                  <a:schemeClr val="accent3">
                    <a:lumMod val="75000"/>
                  </a:schemeClr>
                </a:solidFill>
              </a:rPr>
            </a:br>
            <a:endParaRPr lang="en-US" sz="1800" dirty="0">
              <a:solidFill>
                <a:schemeClr val="accent3">
                  <a:lumMod val="75000"/>
                </a:schemeClr>
              </a:solidFill>
            </a:endParaRPr>
          </a:p>
        </p:txBody>
      </p:sp>
      <p:sp>
        <p:nvSpPr>
          <p:cNvPr id="5" name="Slide Number Placeholder 4"/>
          <p:cNvSpPr>
            <a:spLocks noGrp="1"/>
          </p:cNvSpPr>
          <p:nvPr>
            <p:ph type="sldNum" sz="quarter" idx="11"/>
          </p:nvPr>
        </p:nvSpPr>
        <p:spPr/>
        <p:txBody>
          <a:bodyPr/>
          <a:lstStyle/>
          <a:p>
            <a:pPr>
              <a:defRPr/>
            </a:pPr>
            <a:fld id="{D0C2407D-4F0A-426E-A37F-59662EBABEC1}" type="slidenum">
              <a:rPr lang="en-US" altLang="en-US" smtClean="0"/>
              <a:pPr>
                <a:defRPr/>
              </a:pPr>
              <a:t>9</a:t>
            </a:fld>
            <a:endParaRPr lang="en-US" altLang="en-US" dirty="0"/>
          </a:p>
        </p:txBody>
      </p:sp>
      <p:sp>
        <p:nvSpPr>
          <p:cNvPr id="3" name="TextBox 2"/>
          <p:cNvSpPr txBox="1"/>
          <p:nvPr/>
        </p:nvSpPr>
        <p:spPr>
          <a:xfrm>
            <a:off x="4783872" y="2698593"/>
            <a:ext cx="1471961" cy="369332"/>
          </a:xfrm>
          <a:prstGeom prst="rect">
            <a:avLst/>
          </a:prstGeom>
          <a:noFill/>
        </p:spPr>
        <p:txBody>
          <a:bodyPr wrap="square" rtlCol="0">
            <a:spAutoFit/>
          </a:bodyPr>
          <a:lstStyle/>
          <a:p>
            <a:r>
              <a:rPr lang="en-US" dirty="0">
                <a:solidFill>
                  <a:schemeClr val="bg1"/>
                </a:solidFill>
              </a:rPr>
              <a:t>+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7237" y="517040"/>
            <a:ext cx="3072043" cy="3975585"/>
          </a:xfrm>
          <a:prstGeom prst="rect">
            <a:avLst/>
          </a:prstGeom>
        </p:spPr>
      </p:pic>
    </p:spTree>
    <p:extLst>
      <p:ext uri="{BB962C8B-B14F-4D97-AF65-F5344CB8AC3E}">
        <p14:creationId xmlns:p14="http://schemas.microsoft.com/office/powerpoint/2010/main" val="1430661713"/>
      </p:ext>
    </p:extLst>
  </p:cSld>
  <p:clrMapOvr>
    <a:masterClrMapping/>
  </p:clrMapOvr>
  <p:transition>
    <p:fade/>
  </p:transition>
</p:sld>
</file>

<file path=ppt/theme/theme1.xml><?xml version="1.0" encoding="utf-8"?>
<a:theme xmlns:a="http://schemas.openxmlformats.org/drawingml/2006/main" name="TNC_Powerpoint_Template_March 2015">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999999"/>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999999"/>
            </a:solidFill>
            <a:effectLst/>
            <a:latin typeface="Arial" charset="0"/>
            <a:ea typeface="ＭＳ Ｐゴシック" pitchFamily="-9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NC_Powerpoint_Template_March 2015">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999999"/>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999999"/>
            </a:solidFill>
            <a:effectLst/>
            <a:latin typeface="Arial" charset="0"/>
            <a:ea typeface="ＭＳ Ｐゴシック" pitchFamily="-9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TNC_Powerpoint_Template_March 2015</Template>
  <TotalTime>6158</TotalTime>
  <Words>1550</Words>
  <Application>Microsoft Office PowerPoint</Application>
  <PresentationFormat>On-screen Show (16:9)</PresentationFormat>
  <Paragraphs>210</Paragraphs>
  <Slides>21</Slides>
  <Notes>18</Notes>
  <HiddenSlides>4</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21</vt:i4>
      </vt:variant>
    </vt:vector>
  </HeadingPairs>
  <TitlesOfParts>
    <vt:vector size="41" baseType="lpstr">
      <vt:lpstr>MS PGothic</vt:lpstr>
      <vt:lpstr>MS PGothic</vt:lpstr>
      <vt:lpstr>Arial</vt:lpstr>
      <vt:lpstr>Calibri</vt:lpstr>
      <vt:lpstr>Georgia</vt:lpstr>
      <vt:lpstr>Ideal Sans Book</vt:lpstr>
      <vt:lpstr>Imago Book</vt:lpstr>
      <vt:lpstr>Imago Light</vt:lpstr>
      <vt:lpstr>Imago Medium</vt:lpstr>
      <vt:lpstr>Lucida Sans</vt:lpstr>
      <vt:lpstr>Oakleaf</vt:lpstr>
      <vt:lpstr>Palatino</vt:lpstr>
      <vt:lpstr>Raleway</vt:lpstr>
      <vt:lpstr>Tahoma</vt:lpstr>
      <vt:lpstr>Times</vt:lpstr>
      <vt:lpstr>Times New Roman</vt:lpstr>
      <vt:lpstr>Trebuchet MS</vt:lpstr>
      <vt:lpstr>Wingdings</vt:lpstr>
      <vt:lpstr>TNC_Powerpoint_Template_March 2015</vt:lpstr>
      <vt:lpstr>1_TNC_Powerpoint_Template_March 2015</vt:lpstr>
      <vt:lpstr>The Nature Conservancy</vt:lpstr>
      <vt:lpstr>PowerPoint Presentation</vt:lpstr>
      <vt:lpstr>Our Priorities</vt:lpstr>
      <vt:lpstr>Conservancy Water Funds</vt:lpstr>
      <vt:lpstr>PowerPoint Presentation</vt:lpstr>
      <vt:lpstr>PowerPoint Presentation</vt:lpstr>
      <vt:lpstr>Getting to Scale </vt:lpstr>
      <vt:lpstr>Mississippi Headwaters Priorities Restoration &amp; protection for Multiple Benefits </vt:lpstr>
      <vt:lpstr>Mississippi Headwaters Freshwater Priorities Restoration &amp; protection for Multiple Benefits </vt:lpstr>
      <vt:lpstr>Fish and Wildlife Module</vt:lpstr>
      <vt:lpstr>Protecting Drinking Water</vt:lpstr>
      <vt:lpstr>Reduce Flooding &amp; Erosion</vt:lpstr>
      <vt:lpstr>“Multiple benefits”      OR overlapping benefits:   </vt:lpstr>
      <vt:lpstr>Protection Strategy Mapping</vt:lpstr>
      <vt:lpstr>PowerPoint Presentation</vt:lpstr>
      <vt:lpstr>PowerPoint Presentation</vt:lpstr>
      <vt:lpstr>PowerPoint Presentation</vt:lpstr>
      <vt:lpstr>Threats &amp; Trends:  Growth &amp; development </vt:lpstr>
      <vt:lpstr>Relative risk of conversion to cropland  </vt:lpstr>
      <vt:lpstr>Programs That Support Watershed Health</vt:lpstr>
      <vt:lpstr>Questions</vt:lpstr>
    </vt:vector>
  </TitlesOfParts>
  <Company>The Nature Conservancy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Mississippi Water Fund</dc:title>
  <dc:creator>Rich Biske</dc:creator>
  <cp:lastModifiedBy>Kasey Gerkovich</cp:lastModifiedBy>
  <cp:revision>257</cp:revision>
  <cp:lastPrinted>2019-07-09T13:47:17Z</cp:lastPrinted>
  <dcterms:created xsi:type="dcterms:W3CDTF">2015-04-21T03:00:01Z</dcterms:created>
  <dcterms:modified xsi:type="dcterms:W3CDTF">2019-07-16T13:24:51Z</dcterms:modified>
</cp:coreProperties>
</file>